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23"/>
  </p:notesMasterIdLst>
  <p:sldIdLst>
    <p:sldId id="256" r:id="rId2"/>
    <p:sldId id="258" r:id="rId3"/>
    <p:sldId id="259" r:id="rId4"/>
    <p:sldId id="260" r:id="rId5"/>
    <p:sldId id="261" r:id="rId6"/>
    <p:sldId id="262" r:id="rId7"/>
    <p:sldId id="263" r:id="rId8"/>
    <p:sldId id="265" r:id="rId9"/>
    <p:sldId id="264" r:id="rId10"/>
    <p:sldId id="266" r:id="rId11"/>
    <p:sldId id="267" r:id="rId12"/>
    <p:sldId id="268" r:id="rId13"/>
    <p:sldId id="270" r:id="rId14"/>
    <p:sldId id="271" r:id="rId15"/>
    <p:sldId id="272" r:id="rId16"/>
    <p:sldId id="278" r:id="rId17"/>
    <p:sldId id="273" r:id="rId18"/>
    <p:sldId id="279" r:id="rId19"/>
    <p:sldId id="276" r:id="rId20"/>
    <p:sldId id="280"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5"/>
  </p:normalViewPr>
  <p:slideViewPr>
    <p:cSldViewPr snapToGrid="0" snapToObjects="1">
      <p:cViewPr varScale="1">
        <p:scale>
          <a:sx n="111" d="100"/>
          <a:sy n="111" d="100"/>
        </p:scale>
        <p:origin x="6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22C4CB-7CD7-084C-9B01-9A25E5A3B9A9}" type="datetimeFigureOut">
              <a:rPr lang="en-US" smtClean="0"/>
              <a:t>9/7/18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95E401-E687-B842-8B69-19B66F31320A}" type="slidenum">
              <a:rPr lang="en-US" smtClean="0"/>
              <a:t>‹#›</a:t>
            </a:fld>
            <a:endParaRPr lang="en-US"/>
          </a:p>
        </p:txBody>
      </p:sp>
    </p:spTree>
    <p:extLst>
      <p:ext uri="{BB962C8B-B14F-4D97-AF65-F5344CB8AC3E}">
        <p14:creationId xmlns:p14="http://schemas.microsoft.com/office/powerpoint/2010/main" val="862126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company becomes “a joint employer when it, ‘while contracting in good faith with an otherwise independent company, has retained for itself sufficient control of the terms and conditions of employment of the employees who are employed by the other employer.’”</a:t>
            </a:r>
            <a:r>
              <a:rPr lang="en-US" dirty="0">
                <a:effectLst/>
              </a:rPr>
              <a:t>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No factor is dispositive, but the most important factor in this analysis is, by far, centralized control of labor relations.</a:t>
            </a:r>
            <a:r>
              <a:rPr lang="en-US" dirty="0">
                <a:effectLst/>
              </a:rPr>
              <a:t>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as a practical matter, courts focus “almost exclusively on one question: which entity made the final decisions regarding employment matters relating to the person claiming discrimination.</a:t>
            </a:r>
            <a:r>
              <a:rPr lang="en-US" dirty="0">
                <a:effectLst/>
              </a:rPr>
              <a:t> </a:t>
            </a:r>
            <a:endParaRPr lang="en-US" dirty="0"/>
          </a:p>
        </p:txBody>
      </p:sp>
      <p:sp>
        <p:nvSpPr>
          <p:cNvPr id="4" name="Slide Number Placeholder 3"/>
          <p:cNvSpPr>
            <a:spLocks noGrp="1"/>
          </p:cNvSpPr>
          <p:nvPr>
            <p:ph type="sldNum" sz="quarter" idx="10"/>
          </p:nvPr>
        </p:nvSpPr>
        <p:spPr/>
        <p:txBody>
          <a:bodyPr/>
          <a:lstStyle/>
          <a:p>
            <a:fld id="{9795E401-E687-B842-8B69-19B66F31320A}" type="slidenum">
              <a:rPr lang="en-US" smtClean="0"/>
              <a:t>4</a:t>
            </a:fld>
            <a:endParaRPr lang="en-US"/>
          </a:p>
        </p:txBody>
      </p:sp>
    </p:spTree>
    <p:extLst>
      <p:ext uri="{BB962C8B-B14F-4D97-AF65-F5344CB8AC3E}">
        <p14:creationId xmlns:p14="http://schemas.microsoft.com/office/powerpoint/2010/main" val="3155741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9795E401-E687-B842-8B69-19B66F31320A}" type="slidenum">
              <a:rPr lang="en-US" smtClean="0"/>
              <a:t>8</a:t>
            </a:fld>
            <a:endParaRPr lang="en-US"/>
          </a:p>
        </p:txBody>
      </p:sp>
    </p:spTree>
    <p:extLst>
      <p:ext uri="{BB962C8B-B14F-4D97-AF65-F5344CB8AC3E}">
        <p14:creationId xmlns:p14="http://schemas.microsoft.com/office/powerpoint/2010/main" val="3497925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9/7/18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9/7/18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9/7/18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9/7/18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9/7/18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9/7/18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9/7/18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9/7/18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9/7/18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9/7/18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9/7/18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9/7/18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825AF-C46B-754D-BC43-A5951D588E2C}"/>
              </a:ext>
            </a:extLst>
          </p:cNvPr>
          <p:cNvSpPr>
            <a:spLocks noGrp="1"/>
          </p:cNvSpPr>
          <p:nvPr>
            <p:ph type="ctrTitle"/>
          </p:nvPr>
        </p:nvSpPr>
        <p:spPr/>
        <p:txBody>
          <a:bodyPr/>
          <a:lstStyle/>
          <a:p>
            <a:r>
              <a:rPr lang="en-US" dirty="0"/>
              <a:t>Joint Employer Liability</a:t>
            </a:r>
          </a:p>
        </p:txBody>
      </p:sp>
      <p:sp>
        <p:nvSpPr>
          <p:cNvPr id="4" name="TextBox 3">
            <a:extLst>
              <a:ext uri="{FF2B5EF4-FFF2-40B4-BE49-F238E27FC236}">
                <a16:creationId xmlns:a16="http://schemas.microsoft.com/office/drawing/2014/main" id="{A4227090-32A4-FA47-9353-756190D1CBFC}"/>
              </a:ext>
            </a:extLst>
          </p:cNvPr>
          <p:cNvSpPr txBox="1"/>
          <p:nvPr/>
        </p:nvSpPr>
        <p:spPr>
          <a:xfrm>
            <a:off x="928687" y="4743450"/>
            <a:ext cx="4257676" cy="1692771"/>
          </a:xfrm>
          <a:prstGeom prst="rect">
            <a:avLst/>
          </a:prstGeom>
          <a:noFill/>
        </p:spPr>
        <p:txBody>
          <a:bodyPr wrap="square" rtlCol="0">
            <a:spAutoFit/>
          </a:bodyPr>
          <a:lstStyle/>
          <a:p>
            <a:pPr algn="ctr">
              <a:spcBef>
                <a:spcPts val="0"/>
              </a:spcBef>
            </a:pPr>
            <a:r>
              <a:rPr lang="en-US" sz="2800" dirty="0"/>
              <a:t>Courtney Barksdale Perez</a:t>
            </a:r>
          </a:p>
          <a:p>
            <a:pPr algn="ctr">
              <a:spcBef>
                <a:spcPts val="0"/>
              </a:spcBef>
            </a:pPr>
            <a:r>
              <a:rPr lang="en-US" sz="2000" dirty="0"/>
              <a:t>Partner</a:t>
            </a:r>
          </a:p>
          <a:p>
            <a:pPr algn="ctr">
              <a:spcBef>
                <a:spcPts val="0"/>
              </a:spcBef>
            </a:pPr>
            <a:r>
              <a:rPr lang="en-US" sz="2000" dirty="0"/>
              <a:t>Carter Arnett PLLC</a:t>
            </a:r>
          </a:p>
          <a:p>
            <a:pPr>
              <a:spcBef>
                <a:spcPts val="0"/>
              </a:spcBef>
            </a:pPr>
            <a:endParaRPr lang="en-US" dirty="0"/>
          </a:p>
          <a:p>
            <a:pPr>
              <a:spcBef>
                <a:spcPts val="0"/>
              </a:spcBef>
            </a:pPr>
            <a:endParaRPr lang="en-US" dirty="0"/>
          </a:p>
        </p:txBody>
      </p:sp>
      <p:sp>
        <p:nvSpPr>
          <p:cNvPr id="5" name="TextBox 4">
            <a:extLst>
              <a:ext uri="{FF2B5EF4-FFF2-40B4-BE49-F238E27FC236}">
                <a16:creationId xmlns:a16="http://schemas.microsoft.com/office/drawing/2014/main" id="{A516DB65-F412-6141-B298-51D43702212E}"/>
              </a:ext>
            </a:extLst>
          </p:cNvPr>
          <p:cNvSpPr txBox="1"/>
          <p:nvPr/>
        </p:nvSpPr>
        <p:spPr>
          <a:xfrm>
            <a:off x="5886450" y="4743450"/>
            <a:ext cx="6172199" cy="1692771"/>
          </a:xfrm>
          <a:prstGeom prst="rect">
            <a:avLst/>
          </a:prstGeom>
          <a:noFill/>
        </p:spPr>
        <p:txBody>
          <a:bodyPr wrap="square" rtlCol="0">
            <a:spAutoFit/>
          </a:bodyPr>
          <a:lstStyle/>
          <a:p>
            <a:pPr algn="ctr">
              <a:spcBef>
                <a:spcPts val="0"/>
              </a:spcBef>
            </a:pPr>
            <a:r>
              <a:rPr lang="en-US" sz="2800" dirty="0"/>
              <a:t>Janie Perelman</a:t>
            </a:r>
          </a:p>
          <a:p>
            <a:pPr algn="ctr">
              <a:spcBef>
                <a:spcPts val="0"/>
              </a:spcBef>
            </a:pPr>
            <a:r>
              <a:rPr lang="en-US" sz="2000" dirty="0"/>
              <a:t>Vice President – Assistant General Counsel</a:t>
            </a:r>
          </a:p>
          <a:p>
            <a:pPr algn="ctr">
              <a:spcBef>
                <a:spcPts val="0"/>
              </a:spcBef>
            </a:pPr>
            <a:r>
              <a:rPr lang="en-US" sz="2000" dirty="0"/>
              <a:t>The Michaels Companies, Inc.</a:t>
            </a:r>
          </a:p>
          <a:p>
            <a:pPr>
              <a:spcBef>
                <a:spcPts val="0"/>
              </a:spcBef>
            </a:pPr>
            <a:endParaRPr lang="en-US" dirty="0"/>
          </a:p>
          <a:p>
            <a:pPr>
              <a:spcBef>
                <a:spcPts val="0"/>
              </a:spcBef>
            </a:pPr>
            <a:endParaRPr lang="en-US" dirty="0"/>
          </a:p>
        </p:txBody>
      </p:sp>
    </p:spTree>
    <p:extLst>
      <p:ext uri="{BB962C8B-B14F-4D97-AF65-F5344CB8AC3E}">
        <p14:creationId xmlns:p14="http://schemas.microsoft.com/office/powerpoint/2010/main" val="3003916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85B7C-540C-E242-BADC-9833F6E43ACD}"/>
              </a:ext>
            </a:extLst>
          </p:cNvPr>
          <p:cNvSpPr>
            <a:spLocks noGrp="1"/>
          </p:cNvSpPr>
          <p:nvPr>
            <p:ph type="title"/>
          </p:nvPr>
        </p:nvSpPr>
        <p:spPr>
          <a:xfrm>
            <a:off x="728663" y="836104"/>
            <a:ext cx="11044237" cy="964121"/>
          </a:xfrm>
        </p:spPr>
        <p:txBody>
          <a:bodyPr anchor="t">
            <a:normAutofit fontScale="90000"/>
          </a:bodyPr>
          <a:lstStyle/>
          <a:p>
            <a:r>
              <a:rPr lang="en-US" sz="2700" b="1" i="1" dirty="0"/>
              <a:t>Butler </a:t>
            </a:r>
            <a:r>
              <a:rPr lang="en-US" sz="2700" b="1" i="1" cap="none" dirty="0"/>
              <a:t>v</a:t>
            </a:r>
            <a:r>
              <a:rPr lang="en-US" sz="2700" b="1" i="1" dirty="0"/>
              <a:t>. Drive Automotive Industries of America, Inc.</a:t>
            </a:r>
            <a:br>
              <a:rPr lang="en-US" sz="2700" b="1" dirty="0"/>
            </a:br>
            <a:r>
              <a:rPr lang="en-US" sz="2200" b="1" dirty="0"/>
              <a:t>793 F.3d 404 (4th Cir. 2015)</a:t>
            </a:r>
            <a:r>
              <a:rPr lang="en-US" sz="2200" dirty="0"/>
              <a:t> </a:t>
            </a:r>
            <a:br>
              <a:rPr lang="en-US" sz="2400" dirty="0"/>
            </a:br>
            <a:endParaRPr lang="en-US" sz="2400" dirty="0"/>
          </a:p>
        </p:txBody>
      </p:sp>
      <p:sp>
        <p:nvSpPr>
          <p:cNvPr id="3" name="Content Placeholder 2">
            <a:extLst>
              <a:ext uri="{FF2B5EF4-FFF2-40B4-BE49-F238E27FC236}">
                <a16:creationId xmlns:a16="http://schemas.microsoft.com/office/drawing/2014/main" id="{55E86E23-17F6-1242-9772-391C06A661A6}"/>
              </a:ext>
            </a:extLst>
          </p:cNvPr>
          <p:cNvSpPr>
            <a:spLocks noGrp="1"/>
          </p:cNvSpPr>
          <p:nvPr>
            <p:ph idx="1"/>
          </p:nvPr>
        </p:nvSpPr>
        <p:spPr>
          <a:xfrm>
            <a:off x="728663" y="2271713"/>
            <a:ext cx="11044237" cy="4129087"/>
          </a:xfrm>
        </p:spPr>
        <p:txBody>
          <a:bodyPr>
            <a:normAutofit lnSpcReduction="10000"/>
          </a:bodyPr>
          <a:lstStyle/>
          <a:p>
            <a:pPr marL="228600" lvl="1" indent="0">
              <a:buNone/>
            </a:pPr>
            <a:endParaRPr lang="en-US" sz="2400" u="sng" dirty="0"/>
          </a:p>
          <a:p>
            <a:pPr marL="0" indent="0">
              <a:buNone/>
            </a:pPr>
            <a:r>
              <a:rPr lang="en-US" sz="2400" dirty="0"/>
              <a:t>Applied a nine factor “hybrid” test: (1) authority to hire and fire (2) supervision/ discipline (3) equipment and facilities (4) employment records, payroll and taxes (5) length of assignment (6) training (7) similarity to regular employee duties (8) sole assignment and(9) intent.</a:t>
            </a:r>
          </a:p>
          <a:p>
            <a:pPr marL="0" indent="0">
              <a:buNone/>
            </a:pPr>
            <a:endParaRPr lang="en-US" sz="2400" dirty="0"/>
          </a:p>
          <a:p>
            <a:pPr marL="0" indent="0">
              <a:buNone/>
            </a:pPr>
            <a:r>
              <a:rPr lang="en-US" sz="2400" dirty="0"/>
              <a:t>Defendants were joint employers as a matter of law where the evidence established that although the staffing agency disbursed employee paychecks, officially terminated the employee, and handled employee discipline, it did not prevent Drive from having a substantial degree of control over the circumstances of the plaintiff’s employment. </a:t>
            </a:r>
          </a:p>
        </p:txBody>
      </p:sp>
    </p:spTree>
    <p:extLst>
      <p:ext uri="{BB962C8B-B14F-4D97-AF65-F5344CB8AC3E}">
        <p14:creationId xmlns:p14="http://schemas.microsoft.com/office/powerpoint/2010/main" val="1349443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85B7C-540C-E242-BADC-9833F6E43ACD}"/>
              </a:ext>
            </a:extLst>
          </p:cNvPr>
          <p:cNvSpPr>
            <a:spLocks noGrp="1"/>
          </p:cNvSpPr>
          <p:nvPr>
            <p:ph type="title"/>
          </p:nvPr>
        </p:nvSpPr>
        <p:spPr>
          <a:xfrm>
            <a:off x="728663" y="836104"/>
            <a:ext cx="11044237" cy="964121"/>
          </a:xfrm>
        </p:spPr>
        <p:txBody>
          <a:bodyPr anchor="t">
            <a:normAutofit fontScale="90000"/>
          </a:bodyPr>
          <a:lstStyle/>
          <a:p>
            <a:r>
              <a:rPr lang="en-US" b="1" i="1" dirty="0"/>
              <a:t>Love v. JP Cullen &amp; Sons, Inc.</a:t>
            </a:r>
            <a:br>
              <a:rPr lang="en-US" b="1" i="1" dirty="0"/>
            </a:br>
            <a:r>
              <a:rPr lang="en-US" sz="2200" b="1" dirty="0"/>
              <a:t>779 F.3d 697 (7th Cir. 2015)</a:t>
            </a:r>
            <a:r>
              <a:rPr lang="en-US" sz="2200" dirty="0"/>
              <a:t> </a:t>
            </a:r>
            <a:br>
              <a:rPr lang="en-US" sz="2400" dirty="0"/>
            </a:br>
            <a:endParaRPr lang="en-US" sz="2400" dirty="0"/>
          </a:p>
        </p:txBody>
      </p:sp>
      <p:sp>
        <p:nvSpPr>
          <p:cNvPr id="3" name="Content Placeholder 2">
            <a:extLst>
              <a:ext uri="{FF2B5EF4-FFF2-40B4-BE49-F238E27FC236}">
                <a16:creationId xmlns:a16="http://schemas.microsoft.com/office/drawing/2014/main" id="{55E86E23-17F6-1242-9772-391C06A661A6}"/>
              </a:ext>
            </a:extLst>
          </p:cNvPr>
          <p:cNvSpPr>
            <a:spLocks noGrp="1"/>
          </p:cNvSpPr>
          <p:nvPr>
            <p:ph idx="1"/>
          </p:nvPr>
        </p:nvSpPr>
        <p:spPr>
          <a:xfrm>
            <a:off x="728663" y="2271713"/>
            <a:ext cx="11044237" cy="4129087"/>
          </a:xfrm>
        </p:spPr>
        <p:txBody>
          <a:bodyPr>
            <a:normAutofit lnSpcReduction="10000"/>
          </a:bodyPr>
          <a:lstStyle/>
          <a:p>
            <a:pPr marL="228600" lvl="1" indent="0">
              <a:buNone/>
            </a:pPr>
            <a:endParaRPr lang="en-US" sz="2400" u="sng" dirty="0"/>
          </a:p>
          <a:p>
            <a:pPr marL="228600" lvl="1" indent="0">
              <a:buNone/>
            </a:pPr>
            <a:r>
              <a:rPr lang="en-US" sz="2400" dirty="0"/>
              <a:t>Applied a five factor test:  (1) extent of the employer’s control and supervision (2) the kind of occupation and nature of skill required (3) responsibility for the costs of operation (4) method and form of payment and benefits and (5) the length of the job commitment. </a:t>
            </a:r>
          </a:p>
          <a:p>
            <a:pPr marL="228600" lvl="1" indent="0">
              <a:buNone/>
            </a:pPr>
            <a:endParaRPr lang="en-US" sz="2400" dirty="0"/>
          </a:p>
          <a:p>
            <a:pPr marL="228600" lvl="1" indent="0">
              <a:buNone/>
            </a:pPr>
            <a:r>
              <a:rPr lang="en-US" sz="2400" dirty="0"/>
              <a:t>None of the factors assessing Cullen’s level of control weighed in the plaintiff’s favor. Cullen did not set hours, did not assign or directly supervise projects, and did not have the ability to promote or demote aside from its ability to remove the plaintiff from the job site for safety reasons.</a:t>
            </a:r>
          </a:p>
        </p:txBody>
      </p:sp>
    </p:spTree>
    <p:extLst>
      <p:ext uri="{BB962C8B-B14F-4D97-AF65-F5344CB8AC3E}">
        <p14:creationId xmlns:p14="http://schemas.microsoft.com/office/powerpoint/2010/main" val="1960815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77973-1ECB-0246-B1DF-B637B4AA5E43}"/>
              </a:ext>
            </a:extLst>
          </p:cNvPr>
          <p:cNvSpPr>
            <a:spLocks noGrp="1"/>
          </p:cNvSpPr>
          <p:nvPr>
            <p:ph type="title"/>
          </p:nvPr>
        </p:nvSpPr>
        <p:spPr/>
        <p:txBody>
          <a:bodyPr/>
          <a:lstStyle/>
          <a:p>
            <a:r>
              <a:rPr lang="en-US" dirty="0"/>
              <a:t>Joint Employer standards:</a:t>
            </a:r>
            <a:br>
              <a:rPr lang="en-US" dirty="0"/>
            </a:br>
            <a:r>
              <a:rPr lang="en-US" dirty="0"/>
              <a:t>Fair Labor standards act</a:t>
            </a:r>
          </a:p>
        </p:txBody>
      </p:sp>
    </p:spTree>
    <p:extLst>
      <p:ext uri="{BB962C8B-B14F-4D97-AF65-F5344CB8AC3E}">
        <p14:creationId xmlns:p14="http://schemas.microsoft.com/office/powerpoint/2010/main" val="2276491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262E0D1A-4109-D04A-A260-3472FD79E7AC}"/>
              </a:ext>
            </a:extLst>
          </p:cNvPr>
          <p:cNvSpPr>
            <a:spLocks noGrp="1"/>
          </p:cNvSpPr>
          <p:nvPr>
            <p:ph type="body" sz="half" idx="2"/>
          </p:nvPr>
        </p:nvSpPr>
        <p:spPr>
          <a:xfrm>
            <a:off x="775866" y="1491343"/>
            <a:ext cx="5037105" cy="5201424"/>
          </a:xfrm>
        </p:spPr>
        <p:txBody>
          <a:bodyPr>
            <a:normAutofit/>
          </a:bodyPr>
          <a:lstStyle/>
          <a:p>
            <a:pPr>
              <a:spcBef>
                <a:spcPts val="0"/>
              </a:spcBef>
            </a:pPr>
            <a:r>
              <a:rPr lang="en-US" sz="2400" i="1" u="sng" dirty="0">
                <a:solidFill>
                  <a:schemeClr val="bg1"/>
                </a:solidFill>
              </a:rPr>
              <a:t>Bonnette Test</a:t>
            </a:r>
          </a:p>
          <a:p>
            <a:pPr>
              <a:spcBef>
                <a:spcPts val="0"/>
              </a:spcBef>
            </a:pPr>
            <a:r>
              <a:rPr lang="en-US" sz="2400" i="1" dirty="0">
                <a:solidFill>
                  <a:schemeClr val="bg1"/>
                </a:solidFill>
              </a:rPr>
              <a:t>(Other Circuits)</a:t>
            </a:r>
          </a:p>
          <a:p>
            <a:pPr>
              <a:spcBef>
                <a:spcPts val="0"/>
              </a:spcBef>
            </a:pPr>
            <a:endParaRPr lang="en-US" sz="2400" i="1" u="sng" dirty="0">
              <a:solidFill>
                <a:schemeClr val="bg1"/>
              </a:solidFill>
            </a:endParaRPr>
          </a:p>
          <a:p>
            <a:pPr marL="457200" indent="-457200" algn="l">
              <a:buClr>
                <a:schemeClr val="bg1"/>
              </a:buClr>
              <a:buFont typeface="+mj-lt"/>
              <a:buAutoNum type="arabicPeriod"/>
            </a:pPr>
            <a:r>
              <a:rPr lang="en-US" sz="2400" dirty="0"/>
              <a:t>Power to hire and fire the employees</a:t>
            </a:r>
          </a:p>
          <a:p>
            <a:pPr marL="457200" indent="-457200" algn="l">
              <a:buClr>
                <a:schemeClr val="bg1"/>
              </a:buClr>
              <a:buFont typeface="+mj-lt"/>
              <a:buAutoNum type="arabicPeriod"/>
            </a:pPr>
            <a:r>
              <a:rPr lang="en-US" sz="2400" dirty="0"/>
              <a:t>Supervised and control work schedules or conditions of employment</a:t>
            </a:r>
          </a:p>
          <a:p>
            <a:pPr marL="457200" indent="-457200" algn="l">
              <a:buClr>
                <a:schemeClr val="bg1"/>
              </a:buClr>
              <a:buFont typeface="+mj-lt"/>
              <a:buAutoNum type="arabicPeriod"/>
            </a:pPr>
            <a:r>
              <a:rPr lang="en-US" sz="2400" dirty="0"/>
              <a:t>Determines the rate and method of payment, and </a:t>
            </a:r>
          </a:p>
          <a:p>
            <a:pPr marL="457200" indent="-457200" algn="l">
              <a:buClr>
                <a:schemeClr val="bg1"/>
              </a:buClr>
              <a:buFont typeface="+mj-lt"/>
              <a:buAutoNum type="arabicPeriod"/>
            </a:pPr>
            <a:r>
              <a:rPr lang="en-US" sz="2400" dirty="0"/>
              <a:t>Maintains employment records</a:t>
            </a:r>
          </a:p>
          <a:p>
            <a:pPr marL="285750" indent="-285750" algn="l">
              <a:buClr>
                <a:schemeClr val="bg1"/>
              </a:buClr>
              <a:buFont typeface="Arial" panose="020B0604020202020204" pitchFamily="34" charset="0"/>
              <a:buChar char="•"/>
            </a:pPr>
            <a:endParaRPr lang="en-US" sz="2500" dirty="0">
              <a:solidFill>
                <a:schemeClr val="bg1"/>
              </a:solidFill>
            </a:endParaRPr>
          </a:p>
          <a:p>
            <a:pPr marL="285750" indent="-285750" algn="l">
              <a:buClr>
                <a:schemeClr val="bg1"/>
              </a:buClr>
              <a:buFont typeface="Arial" panose="020B0604020202020204" pitchFamily="34" charset="0"/>
              <a:buChar char="•"/>
            </a:pPr>
            <a:endParaRPr lang="en-US" dirty="0">
              <a:solidFill>
                <a:schemeClr val="bg1"/>
              </a:solidFill>
            </a:endParaRPr>
          </a:p>
          <a:p>
            <a:pPr marL="285750" indent="-285750" algn="l">
              <a:buClr>
                <a:schemeClr val="bg1"/>
              </a:buClr>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A1C77AD7-DD5B-3D4E-84E8-11B8B45C3B0C}"/>
              </a:ext>
            </a:extLst>
          </p:cNvPr>
          <p:cNvSpPr>
            <a:spLocks noGrp="1"/>
          </p:cNvSpPr>
          <p:nvPr>
            <p:ph type="title"/>
          </p:nvPr>
        </p:nvSpPr>
        <p:spPr>
          <a:xfrm>
            <a:off x="775866" y="0"/>
            <a:ext cx="10871848" cy="891257"/>
          </a:xfrm>
        </p:spPr>
        <p:txBody>
          <a:bodyPr/>
          <a:lstStyle/>
          <a:p>
            <a:r>
              <a:rPr lang="en-US" b="1" dirty="0"/>
              <a:t>Circuit split</a:t>
            </a:r>
          </a:p>
        </p:txBody>
      </p:sp>
      <p:sp>
        <p:nvSpPr>
          <p:cNvPr id="8" name="TextBox 7">
            <a:extLst>
              <a:ext uri="{FF2B5EF4-FFF2-40B4-BE49-F238E27FC236}">
                <a16:creationId xmlns:a16="http://schemas.microsoft.com/office/drawing/2014/main" id="{A74AA465-098A-DC4C-B93E-F7B092A380A0}"/>
              </a:ext>
            </a:extLst>
          </p:cNvPr>
          <p:cNvSpPr txBox="1"/>
          <p:nvPr/>
        </p:nvSpPr>
        <p:spPr>
          <a:xfrm>
            <a:off x="6179133" y="1491343"/>
            <a:ext cx="5736771" cy="6709529"/>
          </a:xfrm>
          <a:prstGeom prst="rect">
            <a:avLst/>
          </a:prstGeom>
          <a:noFill/>
        </p:spPr>
        <p:txBody>
          <a:bodyPr wrap="square" rtlCol="0">
            <a:spAutoFit/>
          </a:bodyPr>
          <a:lstStyle/>
          <a:p>
            <a:pPr algn="ctr"/>
            <a:r>
              <a:rPr lang="en-US" sz="2400" i="1" u="sng" dirty="0"/>
              <a:t>Salinas Standard</a:t>
            </a:r>
          </a:p>
          <a:p>
            <a:pPr algn="ctr"/>
            <a:r>
              <a:rPr lang="en-US" sz="2400" dirty="0"/>
              <a:t>(4</a:t>
            </a:r>
            <a:r>
              <a:rPr lang="en-US" sz="2400" baseline="30000" dirty="0"/>
              <a:t>th</a:t>
            </a:r>
            <a:r>
              <a:rPr lang="en-US" sz="2400" dirty="0"/>
              <a:t> Circuit)</a:t>
            </a:r>
          </a:p>
          <a:p>
            <a:pPr algn="ctr"/>
            <a:endParaRPr lang="en-US" sz="2400" dirty="0"/>
          </a:p>
          <a:p>
            <a:pPr marL="457200" indent="-457200">
              <a:spcBef>
                <a:spcPts val="1000"/>
              </a:spcBef>
              <a:buFont typeface="+mj-lt"/>
              <a:buAutoNum type="arabicPeriod"/>
            </a:pPr>
            <a:r>
              <a:rPr lang="en-US" sz="2400" dirty="0"/>
              <a:t>Power to hire and fire or modify terms and conditions</a:t>
            </a:r>
          </a:p>
          <a:p>
            <a:pPr marL="457200" indent="-457200">
              <a:spcBef>
                <a:spcPts val="1000"/>
              </a:spcBef>
              <a:buFont typeface="+mj-lt"/>
              <a:buAutoNum type="arabicPeriod"/>
            </a:pPr>
            <a:r>
              <a:rPr lang="en-US" sz="2400" dirty="0"/>
              <a:t>Power to direct, control supervise</a:t>
            </a:r>
          </a:p>
          <a:p>
            <a:pPr marL="457200" indent="-457200">
              <a:spcBef>
                <a:spcPts val="1000"/>
              </a:spcBef>
              <a:buFont typeface="+mj-lt"/>
              <a:buAutoNum type="arabicPeriod"/>
            </a:pPr>
            <a:r>
              <a:rPr lang="en-US" sz="2400" dirty="0"/>
              <a:t>Degree of permanency</a:t>
            </a:r>
          </a:p>
          <a:p>
            <a:pPr marL="457200" indent="-457200">
              <a:spcBef>
                <a:spcPts val="1000"/>
              </a:spcBef>
              <a:buFont typeface="+mj-lt"/>
              <a:buAutoNum type="arabicPeriod"/>
            </a:pPr>
            <a:r>
              <a:rPr lang="en-US" sz="2400" dirty="0"/>
              <a:t>Shared management/common control</a:t>
            </a:r>
          </a:p>
          <a:p>
            <a:pPr marL="457200" indent="-457200">
              <a:spcBef>
                <a:spcPts val="1000"/>
              </a:spcBef>
              <a:buFont typeface="+mj-lt"/>
              <a:buAutoNum type="arabicPeriod"/>
            </a:pPr>
            <a:r>
              <a:rPr lang="en-US" sz="2400" dirty="0"/>
              <a:t>Where work is performed</a:t>
            </a:r>
          </a:p>
          <a:p>
            <a:pPr marL="457200" indent="-457200">
              <a:spcBef>
                <a:spcPts val="1000"/>
              </a:spcBef>
              <a:buFont typeface="+mj-lt"/>
              <a:buAutoNum type="arabicPeriod"/>
            </a:pPr>
            <a:r>
              <a:rPr lang="en-US" sz="2400" dirty="0"/>
              <a:t>Normal “employer” functions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endParaRPr lang="en-US" sz="2800" b="1" dirty="0"/>
          </a:p>
          <a:p>
            <a:endParaRPr lang="en-US" sz="2800" dirty="0"/>
          </a:p>
          <a:p>
            <a:endParaRPr lang="en-US" dirty="0"/>
          </a:p>
          <a:p>
            <a:endParaRPr lang="en-US" dirty="0"/>
          </a:p>
        </p:txBody>
      </p:sp>
    </p:spTree>
    <p:extLst>
      <p:ext uri="{BB962C8B-B14F-4D97-AF65-F5344CB8AC3E}">
        <p14:creationId xmlns:p14="http://schemas.microsoft.com/office/powerpoint/2010/main" val="2710424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85B7C-540C-E242-BADC-9833F6E43ACD}"/>
              </a:ext>
            </a:extLst>
          </p:cNvPr>
          <p:cNvSpPr>
            <a:spLocks noGrp="1"/>
          </p:cNvSpPr>
          <p:nvPr>
            <p:ph type="title"/>
          </p:nvPr>
        </p:nvSpPr>
        <p:spPr>
          <a:xfrm>
            <a:off x="728663" y="836104"/>
            <a:ext cx="11044237" cy="964121"/>
          </a:xfrm>
        </p:spPr>
        <p:txBody>
          <a:bodyPr anchor="t">
            <a:normAutofit fontScale="90000"/>
          </a:bodyPr>
          <a:lstStyle/>
          <a:p>
            <a:r>
              <a:rPr lang="en-US" b="1" i="1" dirty="0"/>
              <a:t>Salinas v. J.I. General Contractors, Inc.</a:t>
            </a:r>
            <a:br>
              <a:rPr lang="en-US" b="1" i="1" dirty="0"/>
            </a:br>
            <a:r>
              <a:rPr lang="en-US" sz="2200" b="1" dirty="0"/>
              <a:t>848 F.3d 125</a:t>
            </a:r>
            <a:r>
              <a:rPr lang="en-US" sz="2200" b="1" i="1" dirty="0"/>
              <a:t> </a:t>
            </a:r>
            <a:r>
              <a:rPr lang="en-US" sz="2200" b="1" dirty="0"/>
              <a:t>(4th Cir. 2017)</a:t>
            </a:r>
            <a:br>
              <a:rPr lang="en-US" sz="2400" dirty="0"/>
            </a:br>
            <a:endParaRPr lang="en-US" sz="2400" dirty="0"/>
          </a:p>
        </p:txBody>
      </p:sp>
      <p:sp>
        <p:nvSpPr>
          <p:cNvPr id="3" name="Content Placeholder 2">
            <a:extLst>
              <a:ext uri="{FF2B5EF4-FFF2-40B4-BE49-F238E27FC236}">
                <a16:creationId xmlns:a16="http://schemas.microsoft.com/office/drawing/2014/main" id="{55E86E23-17F6-1242-9772-391C06A661A6}"/>
              </a:ext>
            </a:extLst>
          </p:cNvPr>
          <p:cNvSpPr>
            <a:spLocks noGrp="1"/>
          </p:cNvSpPr>
          <p:nvPr>
            <p:ph idx="1"/>
          </p:nvPr>
        </p:nvSpPr>
        <p:spPr>
          <a:xfrm>
            <a:off x="728663" y="2271713"/>
            <a:ext cx="11044237" cy="4129087"/>
          </a:xfrm>
        </p:spPr>
        <p:txBody>
          <a:bodyPr>
            <a:normAutofit/>
          </a:bodyPr>
          <a:lstStyle/>
          <a:p>
            <a:pPr marL="228600" lvl="1" indent="0">
              <a:buNone/>
            </a:pPr>
            <a:endParaRPr lang="en-US" sz="2000" u="sng" dirty="0"/>
          </a:p>
          <a:p>
            <a:pPr marL="228600" lvl="1" indent="0">
              <a:buNone/>
            </a:pPr>
            <a:r>
              <a:rPr lang="en-US" sz="2000" dirty="0"/>
              <a:t>Joint employment exists when (1) two or more persons or entities share, agree to allocate responsibility for, or otherwise codetermine—formally or informally, directly or indirectly—the essential terms and conditions of a worker’s employment; and (2) the two entities’ combined influence over the essential terms and conditions of the worker’s employment render the worker an employee as opposed to an independent contractor.</a:t>
            </a:r>
          </a:p>
          <a:p>
            <a:pPr marL="228600" lvl="1" indent="0">
              <a:buNone/>
            </a:pPr>
            <a:endParaRPr lang="en-US" sz="2000" dirty="0"/>
          </a:p>
          <a:p>
            <a:pPr marL="228600" lvl="1" indent="0">
              <a:buNone/>
            </a:pPr>
            <a:r>
              <a:rPr lang="en-US" sz="2000" dirty="0"/>
              <a:t>A court must first determine whether alleged joint employers are  “completely disassociated” with respect to the employment of a particular employee. If they are </a:t>
            </a:r>
            <a:r>
              <a:rPr lang="en-US" sz="2000" i="1" dirty="0"/>
              <a:t>not</a:t>
            </a:r>
            <a:r>
              <a:rPr lang="en-US" sz="2000" dirty="0"/>
              <a:t> completely disassociated, then they are joint employers.</a:t>
            </a:r>
          </a:p>
        </p:txBody>
      </p:sp>
    </p:spTree>
    <p:extLst>
      <p:ext uri="{BB962C8B-B14F-4D97-AF65-F5344CB8AC3E}">
        <p14:creationId xmlns:p14="http://schemas.microsoft.com/office/powerpoint/2010/main" val="1038035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85B7C-540C-E242-BADC-9833F6E43ACD}"/>
              </a:ext>
            </a:extLst>
          </p:cNvPr>
          <p:cNvSpPr>
            <a:spLocks noGrp="1"/>
          </p:cNvSpPr>
          <p:nvPr>
            <p:ph type="title"/>
          </p:nvPr>
        </p:nvSpPr>
        <p:spPr>
          <a:xfrm>
            <a:off x="728663" y="836104"/>
            <a:ext cx="11044237" cy="964121"/>
          </a:xfrm>
        </p:spPr>
        <p:txBody>
          <a:bodyPr anchor="t">
            <a:normAutofit fontScale="90000"/>
          </a:bodyPr>
          <a:lstStyle/>
          <a:p>
            <a:r>
              <a:rPr lang="en-US" b="1" i="1" dirty="0"/>
              <a:t>Hall v. DIRECTTV</a:t>
            </a:r>
            <a:br>
              <a:rPr lang="en-US" b="1" i="1" dirty="0"/>
            </a:br>
            <a:r>
              <a:rPr lang="en-US" sz="2200" b="1" dirty="0"/>
              <a:t>846 F.3d 757 (4th Cir. 2017)</a:t>
            </a:r>
            <a:br>
              <a:rPr lang="en-US" sz="2200" dirty="0"/>
            </a:br>
            <a:endParaRPr lang="en-US" sz="2200" dirty="0"/>
          </a:p>
        </p:txBody>
      </p:sp>
      <p:sp>
        <p:nvSpPr>
          <p:cNvPr id="3" name="Content Placeholder 2">
            <a:extLst>
              <a:ext uri="{FF2B5EF4-FFF2-40B4-BE49-F238E27FC236}">
                <a16:creationId xmlns:a16="http://schemas.microsoft.com/office/drawing/2014/main" id="{55E86E23-17F6-1242-9772-391C06A661A6}"/>
              </a:ext>
            </a:extLst>
          </p:cNvPr>
          <p:cNvSpPr>
            <a:spLocks noGrp="1"/>
          </p:cNvSpPr>
          <p:nvPr>
            <p:ph idx="1"/>
          </p:nvPr>
        </p:nvSpPr>
        <p:spPr>
          <a:xfrm>
            <a:off x="728663" y="2271713"/>
            <a:ext cx="11044237" cy="4129087"/>
          </a:xfrm>
        </p:spPr>
        <p:txBody>
          <a:bodyPr>
            <a:normAutofit/>
          </a:bodyPr>
          <a:lstStyle/>
          <a:p>
            <a:pPr marL="228600" lvl="1" indent="0">
              <a:buNone/>
            </a:pPr>
            <a:endParaRPr lang="en-US" sz="2000" u="sng" dirty="0"/>
          </a:p>
          <a:p>
            <a:pPr marL="228600" lvl="1" indent="0">
              <a:buNone/>
            </a:pPr>
            <a:r>
              <a:rPr lang="en-US" sz="2000" dirty="0"/>
              <a:t>Allegations that the defendants and subcontractors “share, agree to allocate responsibility for, or otherwise codetermine ... the essential terms and conditions of” Plaintiffs’ employment” were sufficient to proceed on a single-employer theory of liability under the FLSA.</a:t>
            </a:r>
          </a:p>
          <a:p>
            <a:pPr marL="228600" lvl="1" indent="0">
              <a:buNone/>
            </a:pPr>
            <a:endParaRPr lang="en-US" sz="2000" dirty="0"/>
          </a:p>
          <a:p>
            <a:pPr marL="228600" lvl="1" indent="0">
              <a:buNone/>
            </a:pPr>
            <a:r>
              <a:rPr lang="en-US" sz="2000" dirty="0"/>
              <a:t>The court concluded that based on the Complaint, the technicians alleged facts which if proved could establish that they were “employees” under the FLSA based on their economic dependence on DIRECTTV. Looking at the relationship in the aggregate, the allegations amply demonstrated that the plaintiffs were economically dependent on DIRECTV and its affiliate providers in connection with their work on the company’s behalf. </a:t>
            </a:r>
          </a:p>
        </p:txBody>
      </p:sp>
    </p:spTree>
    <p:extLst>
      <p:ext uri="{BB962C8B-B14F-4D97-AF65-F5344CB8AC3E}">
        <p14:creationId xmlns:p14="http://schemas.microsoft.com/office/powerpoint/2010/main" val="1688830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77973-1ECB-0246-B1DF-B637B4AA5E43}"/>
              </a:ext>
            </a:extLst>
          </p:cNvPr>
          <p:cNvSpPr>
            <a:spLocks noGrp="1"/>
          </p:cNvSpPr>
          <p:nvPr>
            <p:ph type="title"/>
          </p:nvPr>
        </p:nvSpPr>
        <p:spPr>
          <a:xfrm>
            <a:off x="1328738" y="2386743"/>
            <a:ext cx="9529762" cy="1770920"/>
          </a:xfrm>
        </p:spPr>
        <p:txBody>
          <a:bodyPr>
            <a:normAutofit fontScale="90000"/>
          </a:bodyPr>
          <a:lstStyle/>
          <a:p>
            <a:r>
              <a:rPr lang="en-US" dirty="0"/>
              <a:t>Joint Employer standards:</a:t>
            </a:r>
            <a:br>
              <a:rPr lang="en-US" dirty="0"/>
            </a:br>
            <a:r>
              <a:rPr lang="en-US" dirty="0"/>
              <a:t>national labor relations board</a:t>
            </a:r>
          </a:p>
        </p:txBody>
      </p:sp>
    </p:spTree>
    <p:extLst>
      <p:ext uri="{BB962C8B-B14F-4D97-AF65-F5344CB8AC3E}">
        <p14:creationId xmlns:p14="http://schemas.microsoft.com/office/powerpoint/2010/main" val="2536067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262E0D1A-4109-D04A-A260-3472FD79E7AC}"/>
              </a:ext>
            </a:extLst>
          </p:cNvPr>
          <p:cNvSpPr>
            <a:spLocks noGrp="1"/>
          </p:cNvSpPr>
          <p:nvPr>
            <p:ph type="body" sz="half" idx="2"/>
          </p:nvPr>
        </p:nvSpPr>
        <p:spPr>
          <a:xfrm>
            <a:off x="775866" y="1491343"/>
            <a:ext cx="5037105" cy="5201424"/>
          </a:xfrm>
        </p:spPr>
        <p:txBody>
          <a:bodyPr>
            <a:normAutofit/>
          </a:bodyPr>
          <a:lstStyle/>
          <a:p>
            <a:pPr>
              <a:spcBef>
                <a:spcPts val="0"/>
              </a:spcBef>
            </a:pPr>
            <a:r>
              <a:rPr lang="en-US" sz="2800" i="1" u="sng" dirty="0">
                <a:solidFill>
                  <a:schemeClr val="bg1"/>
                </a:solidFill>
              </a:rPr>
              <a:t>Browning Ferris Test</a:t>
            </a:r>
          </a:p>
          <a:p>
            <a:pPr>
              <a:spcBef>
                <a:spcPts val="0"/>
              </a:spcBef>
            </a:pPr>
            <a:endParaRPr lang="en-US" sz="2800" i="1" u="sng" dirty="0">
              <a:solidFill>
                <a:schemeClr val="bg1"/>
              </a:solidFill>
            </a:endParaRPr>
          </a:p>
          <a:p>
            <a:pPr marL="285750" indent="-285750" algn="l">
              <a:buClr>
                <a:schemeClr val="bg1"/>
              </a:buClr>
              <a:buFont typeface="Arial" panose="020B0604020202020204" pitchFamily="34" charset="0"/>
              <a:buChar char="•"/>
            </a:pPr>
            <a:r>
              <a:rPr lang="en-US" sz="2800" dirty="0"/>
              <a:t>A company could be deemed a joint employer where it had “potential” to exercise control or exercised “indirect” control over an employee.</a:t>
            </a:r>
          </a:p>
          <a:p>
            <a:pPr marL="285750" indent="-285750" algn="l">
              <a:buClr>
                <a:schemeClr val="bg1"/>
              </a:buClr>
              <a:buFont typeface="Arial" panose="020B0604020202020204" pitchFamily="34" charset="0"/>
              <a:buChar char="•"/>
            </a:pPr>
            <a:endParaRPr lang="en-US" sz="2500" dirty="0">
              <a:solidFill>
                <a:schemeClr val="bg1"/>
              </a:solidFill>
            </a:endParaRPr>
          </a:p>
          <a:p>
            <a:pPr marL="285750" indent="-285750" algn="l">
              <a:buClr>
                <a:schemeClr val="bg1"/>
              </a:buClr>
              <a:buFont typeface="Arial" panose="020B0604020202020204" pitchFamily="34" charset="0"/>
              <a:buChar char="•"/>
            </a:pPr>
            <a:endParaRPr lang="en-US" sz="2500" dirty="0">
              <a:solidFill>
                <a:schemeClr val="bg1"/>
              </a:solidFill>
            </a:endParaRPr>
          </a:p>
          <a:p>
            <a:pPr marL="285750" indent="-285750" algn="l">
              <a:buClr>
                <a:schemeClr val="bg1"/>
              </a:buClr>
              <a:buFont typeface="Arial" panose="020B0604020202020204" pitchFamily="34" charset="0"/>
              <a:buChar char="•"/>
            </a:pPr>
            <a:endParaRPr lang="en-US" dirty="0">
              <a:solidFill>
                <a:schemeClr val="bg1"/>
              </a:solidFill>
            </a:endParaRPr>
          </a:p>
          <a:p>
            <a:pPr marL="285750" indent="-285750" algn="l">
              <a:buClr>
                <a:schemeClr val="bg1"/>
              </a:buClr>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A1C77AD7-DD5B-3D4E-84E8-11B8B45C3B0C}"/>
              </a:ext>
            </a:extLst>
          </p:cNvPr>
          <p:cNvSpPr>
            <a:spLocks noGrp="1"/>
          </p:cNvSpPr>
          <p:nvPr>
            <p:ph type="title"/>
          </p:nvPr>
        </p:nvSpPr>
        <p:spPr>
          <a:xfrm>
            <a:off x="775866" y="0"/>
            <a:ext cx="10871848" cy="891257"/>
          </a:xfrm>
        </p:spPr>
        <p:txBody>
          <a:bodyPr/>
          <a:lstStyle/>
          <a:p>
            <a:r>
              <a:rPr lang="en-US" sz="2800" b="1" dirty="0"/>
              <a:t>National labor relations board</a:t>
            </a:r>
          </a:p>
        </p:txBody>
      </p:sp>
      <p:sp>
        <p:nvSpPr>
          <p:cNvPr id="8" name="TextBox 7">
            <a:extLst>
              <a:ext uri="{FF2B5EF4-FFF2-40B4-BE49-F238E27FC236}">
                <a16:creationId xmlns:a16="http://schemas.microsoft.com/office/drawing/2014/main" id="{A74AA465-098A-DC4C-B93E-F7B092A380A0}"/>
              </a:ext>
            </a:extLst>
          </p:cNvPr>
          <p:cNvSpPr txBox="1"/>
          <p:nvPr/>
        </p:nvSpPr>
        <p:spPr>
          <a:xfrm>
            <a:off x="6179133" y="1491343"/>
            <a:ext cx="5736771" cy="6186309"/>
          </a:xfrm>
          <a:prstGeom prst="rect">
            <a:avLst/>
          </a:prstGeom>
          <a:noFill/>
        </p:spPr>
        <p:txBody>
          <a:bodyPr wrap="square" rtlCol="0">
            <a:spAutoFit/>
          </a:bodyPr>
          <a:lstStyle/>
          <a:p>
            <a:pPr algn="ctr"/>
            <a:r>
              <a:rPr lang="en-US" sz="2800" i="1" u="sng" dirty="0" err="1"/>
              <a:t>Hybrand</a:t>
            </a:r>
            <a:r>
              <a:rPr lang="en-US" sz="2800" i="1" u="sng" dirty="0"/>
              <a:t> Test</a:t>
            </a:r>
          </a:p>
          <a:p>
            <a:pPr algn="ctr"/>
            <a:endParaRPr lang="en-US" sz="2800" dirty="0"/>
          </a:p>
          <a:p>
            <a:pPr marL="342900" indent="-342900">
              <a:buFont typeface="Arial" panose="020B0604020202020204" pitchFamily="34" charset="0"/>
              <a:buChar char="•"/>
            </a:pPr>
            <a:r>
              <a:rPr lang="en-US" sz="2800" dirty="0"/>
              <a:t>Proof that one entity </a:t>
            </a:r>
            <a:r>
              <a:rPr lang="en-US" sz="2800" i="1" dirty="0"/>
              <a:t>exercised </a:t>
            </a:r>
            <a:r>
              <a:rPr lang="en-US" sz="2800" dirty="0"/>
              <a:t>control over essential employment terms of another entity’s employees (rather than merely having reserved the right to exercise control) and did so </a:t>
            </a:r>
            <a:r>
              <a:rPr lang="en-US" sz="2800" i="1" dirty="0"/>
              <a:t>directly and immediately </a:t>
            </a:r>
            <a:r>
              <a:rPr lang="en-US" sz="2800" dirty="0"/>
              <a:t>(rather than indirectly) in a manner that was not limited and routine.</a:t>
            </a:r>
          </a:p>
          <a:p>
            <a:pPr marL="342900" indent="-342900">
              <a:buFont typeface="Arial" panose="020B0604020202020204" pitchFamily="34" charset="0"/>
              <a:buChar char="•"/>
            </a:pPr>
            <a:endParaRPr lang="en-US" sz="2400" dirty="0"/>
          </a:p>
          <a:p>
            <a:endParaRPr lang="en-US" sz="2800" b="1" dirty="0"/>
          </a:p>
          <a:p>
            <a:endParaRPr lang="en-US" sz="2800" dirty="0"/>
          </a:p>
          <a:p>
            <a:endParaRPr lang="en-US" dirty="0"/>
          </a:p>
          <a:p>
            <a:endParaRPr lang="en-US" dirty="0"/>
          </a:p>
        </p:txBody>
      </p:sp>
    </p:spTree>
    <p:extLst>
      <p:ext uri="{BB962C8B-B14F-4D97-AF65-F5344CB8AC3E}">
        <p14:creationId xmlns:p14="http://schemas.microsoft.com/office/powerpoint/2010/main" val="1811730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1A225D5-77EC-A74B-BC03-AFF6D90DAF01}"/>
              </a:ext>
            </a:extLst>
          </p:cNvPr>
          <p:cNvPicPr>
            <a:picLocks noChangeAspect="1"/>
          </p:cNvPicPr>
          <p:nvPr/>
        </p:nvPicPr>
        <p:blipFill>
          <a:blip r:embed="rId2"/>
          <a:stretch>
            <a:fillRect/>
          </a:stretch>
        </p:blipFill>
        <p:spPr>
          <a:xfrm>
            <a:off x="3000375" y="884899"/>
            <a:ext cx="5986463" cy="5973100"/>
          </a:xfrm>
          <a:prstGeom prst="rect">
            <a:avLst/>
          </a:prstGeom>
        </p:spPr>
      </p:pic>
      <p:sp>
        <p:nvSpPr>
          <p:cNvPr id="5" name="Title 4">
            <a:extLst>
              <a:ext uri="{FF2B5EF4-FFF2-40B4-BE49-F238E27FC236}">
                <a16:creationId xmlns:a16="http://schemas.microsoft.com/office/drawing/2014/main" id="{A1C77AD7-DD5B-3D4E-84E8-11B8B45C3B0C}"/>
              </a:ext>
            </a:extLst>
          </p:cNvPr>
          <p:cNvSpPr>
            <a:spLocks noGrp="1"/>
          </p:cNvSpPr>
          <p:nvPr>
            <p:ph type="title"/>
          </p:nvPr>
        </p:nvSpPr>
        <p:spPr>
          <a:xfrm>
            <a:off x="775866" y="0"/>
            <a:ext cx="10871848" cy="891257"/>
          </a:xfrm>
        </p:spPr>
        <p:txBody>
          <a:bodyPr/>
          <a:lstStyle/>
          <a:p>
            <a:r>
              <a:rPr lang="en-US" sz="2800" b="1" dirty="0"/>
              <a:t>National labor relations board</a:t>
            </a:r>
          </a:p>
        </p:txBody>
      </p:sp>
    </p:spTree>
    <p:extLst>
      <p:ext uri="{BB962C8B-B14F-4D97-AF65-F5344CB8AC3E}">
        <p14:creationId xmlns:p14="http://schemas.microsoft.com/office/powerpoint/2010/main" val="3740355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85B7C-540C-E242-BADC-9833F6E43ACD}"/>
              </a:ext>
            </a:extLst>
          </p:cNvPr>
          <p:cNvSpPr>
            <a:spLocks noGrp="1"/>
          </p:cNvSpPr>
          <p:nvPr>
            <p:ph type="title"/>
          </p:nvPr>
        </p:nvSpPr>
        <p:spPr>
          <a:xfrm>
            <a:off x="728663" y="836104"/>
            <a:ext cx="11044237" cy="964121"/>
          </a:xfrm>
        </p:spPr>
        <p:txBody>
          <a:bodyPr anchor="t">
            <a:normAutofit/>
          </a:bodyPr>
          <a:lstStyle/>
          <a:p>
            <a:r>
              <a:rPr lang="en-US" b="1" dirty="0"/>
              <a:t>Tips to mitigate joint employer liability</a:t>
            </a:r>
            <a:endParaRPr lang="en-US" sz="2200" dirty="0"/>
          </a:p>
        </p:txBody>
      </p:sp>
      <p:sp>
        <p:nvSpPr>
          <p:cNvPr id="3" name="Content Placeholder 2">
            <a:extLst>
              <a:ext uri="{FF2B5EF4-FFF2-40B4-BE49-F238E27FC236}">
                <a16:creationId xmlns:a16="http://schemas.microsoft.com/office/drawing/2014/main" id="{55E86E23-17F6-1242-9772-391C06A661A6}"/>
              </a:ext>
            </a:extLst>
          </p:cNvPr>
          <p:cNvSpPr>
            <a:spLocks noGrp="1"/>
          </p:cNvSpPr>
          <p:nvPr>
            <p:ph idx="1"/>
          </p:nvPr>
        </p:nvSpPr>
        <p:spPr>
          <a:xfrm>
            <a:off x="728663" y="2271713"/>
            <a:ext cx="11044237" cy="4443412"/>
          </a:xfrm>
        </p:spPr>
        <p:txBody>
          <a:bodyPr>
            <a:normAutofit/>
          </a:bodyPr>
          <a:lstStyle/>
          <a:p>
            <a:pPr marL="342900" lvl="0" indent="-342900">
              <a:spcBef>
                <a:spcPts val="1200"/>
              </a:spcBef>
              <a:buFont typeface="+mj-lt"/>
              <a:buAutoNum type="arabicPeriod"/>
            </a:pPr>
            <a:r>
              <a:rPr lang="en-US" sz="2400" dirty="0"/>
              <a:t>Clearly set forth that company has no control over employment matters including personnel decisions, direction of the workforce or terms and conditions of employment.</a:t>
            </a:r>
          </a:p>
          <a:p>
            <a:pPr marL="342900" lvl="0" indent="-342900">
              <a:spcBef>
                <a:spcPts val="1200"/>
              </a:spcBef>
              <a:buFont typeface="+mj-lt"/>
              <a:buAutoNum type="arabicPeriod"/>
            </a:pPr>
            <a:endParaRPr lang="en-US" sz="2400" dirty="0"/>
          </a:p>
          <a:p>
            <a:pPr marL="342900" lvl="0" indent="-342900">
              <a:spcBef>
                <a:spcPts val="1200"/>
              </a:spcBef>
              <a:buFont typeface="+mj-lt"/>
              <a:buAutoNum type="arabicPeriod"/>
            </a:pPr>
            <a:r>
              <a:rPr lang="en-US" sz="2400" dirty="0"/>
              <a:t>Require that the third-party company be solely responsible for training and providing materials to its own workforce.</a:t>
            </a:r>
          </a:p>
          <a:p>
            <a:pPr marL="342900" lvl="0" indent="-342900">
              <a:spcBef>
                <a:spcPts val="1200"/>
              </a:spcBef>
              <a:buFont typeface="+mj-lt"/>
              <a:buAutoNum type="arabicPeriod"/>
            </a:pPr>
            <a:endParaRPr lang="en-US" sz="2400" dirty="0"/>
          </a:p>
          <a:p>
            <a:pPr marL="342900" lvl="0" indent="-342900">
              <a:spcBef>
                <a:spcPts val="1200"/>
              </a:spcBef>
              <a:buFont typeface="+mj-lt"/>
              <a:buAutoNum type="arabicPeriod"/>
            </a:pPr>
            <a:r>
              <a:rPr lang="en-US" sz="2400" dirty="0"/>
              <a:t>Demand indemnification up front in contract negotiations.</a:t>
            </a:r>
          </a:p>
          <a:p>
            <a:pPr marL="228600" lvl="1" indent="0">
              <a:buNone/>
            </a:pPr>
            <a:endParaRPr lang="en-US" sz="2000" u="sng" dirty="0"/>
          </a:p>
        </p:txBody>
      </p:sp>
    </p:spTree>
    <p:extLst>
      <p:ext uri="{BB962C8B-B14F-4D97-AF65-F5344CB8AC3E}">
        <p14:creationId xmlns:p14="http://schemas.microsoft.com/office/powerpoint/2010/main" val="1778757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262E0D1A-4109-D04A-A260-3472FD79E7AC}"/>
              </a:ext>
            </a:extLst>
          </p:cNvPr>
          <p:cNvSpPr>
            <a:spLocks noGrp="1"/>
          </p:cNvSpPr>
          <p:nvPr>
            <p:ph type="body" sz="half" idx="2"/>
          </p:nvPr>
        </p:nvSpPr>
        <p:spPr>
          <a:xfrm>
            <a:off x="936172" y="1491343"/>
            <a:ext cx="4876799" cy="3973285"/>
          </a:xfrm>
        </p:spPr>
        <p:txBody>
          <a:bodyPr>
            <a:normAutofit fontScale="85000" lnSpcReduction="10000"/>
          </a:bodyPr>
          <a:lstStyle/>
          <a:p>
            <a:r>
              <a:rPr lang="en-US" sz="2800" u="sng" dirty="0">
                <a:solidFill>
                  <a:schemeClr val="bg1"/>
                </a:solidFill>
              </a:rPr>
              <a:t>Single Employer Doctrine</a:t>
            </a:r>
          </a:p>
          <a:p>
            <a:endParaRPr lang="en-US" sz="2800" dirty="0">
              <a:solidFill>
                <a:schemeClr val="bg1"/>
              </a:solidFill>
            </a:endParaRPr>
          </a:p>
          <a:p>
            <a:pPr marL="285750" indent="-285750" algn="l">
              <a:buClr>
                <a:schemeClr val="bg1"/>
              </a:buClr>
              <a:buFont typeface="Arial" panose="020B0604020202020204" pitchFamily="34" charset="0"/>
              <a:buChar char="•"/>
            </a:pPr>
            <a:r>
              <a:rPr lang="en-US" sz="2800" dirty="0">
                <a:solidFill>
                  <a:schemeClr val="bg1"/>
                </a:solidFill>
              </a:rPr>
              <a:t>‘Nominally separate’ entities are actually a single business enterprise (i.e. parent-subsidiary)</a:t>
            </a:r>
          </a:p>
          <a:p>
            <a:pPr algn="l">
              <a:buClr>
                <a:schemeClr val="bg1"/>
              </a:buClr>
            </a:pPr>
            <a:endParaRPr lang="en-US" sz="2800" dirty="0">
              <a:solidFill>
                <a:schemeClr val="bg1"/>
              </a:solidFill>
            </a:endParaRPr>
          </a:p>
          <a:p>
            <a:pPr marL="285750" indent="-285750" algn="l">
              <a:buClr>
                <a:schemeClr val="bg1"/>
              </a:buClr>
              <a:buFont typeface="Arial" panose="020B0604020202020204" pitchFamily="34" charset="0"/>
              <a:buChar char="•"/>
            </a:pPr>
            <a:r>
              <a:rPr lang="en-US" sz="2800" dirty="0">
                <a:solidFill>
                  <a:schemeClr val="bg1"/>
                </a:solidFill>
              </a:rPr>
              <a:t>Substantial common ownership</a:t>
            </a:r>
          </a:p>
          <a:p>
            <a:pPr algn="l">
              <a:buClr>
                <a:schemeClr val="bg1"/>
              </a:buClr>
            </a:pPr>
            <a:endParaRPr lang="en-US" sz="2800" dirty="0">
              <a:solidFill>
                <a:schemeClr val="bg1"/>
              </a:solidFill>
            </a:endParaRPr>
          </a:p>
          <a:p>
            <a:pPr marL="285750" indent="-285750" algn="l">
              <a:buClr>
                <a:schemeClr val="bg1"/>
              </a:buClr>
              <a:buFont typeface="Arial" panose="020B0604020202020204" pitchFamily="34" charset="0"/>
              <a:buChar char="•"/>
            </a:pPr>
            <a:r>
              <a:rPr lang="en-US" sz="2800" dirty="0">
                <a:solidFill>
                  <a:schemeClr val="bg1"/>
                </a:solidFill>
              </a:rPr>
              <a:t>Common control and interrelation</a:t>
            </a:r>
          </a:p>
          <a:p>
            <a:pPr marL="285750" indent="-285750" algn="l">
              <a:buClr>
                <a:schemeClr val="bg1"/>
              </a:buClr>
              <a:buFont typeface="Arial" panose="020B0604020202020204" pitchFamily="34" charset="0"/>
              <a:buChar char="•"/>
            </a:pPr>
            <a:endParaRPr lang="en-US" dirty="0">
              <a:solidFill>
                <a:schemeClr val="bg1"/>
              </a:solidFill>
            </a:endParaRPr>
          </a:p>
          <a:p>
            <a:pPr marL="285750" indent="-285750" algn="l">
              <a:buClr>
                <a:schemeClr val="bg1"/>
              </a:buClr>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A1C77AD7-DD5B-3D4E-84E8-11B8B45C3B0C}"/>
              </a:ext>
            </a:extLst>
          </p:cNvPr>
          <p:cNvSpPr>
            <a:spLocks noGrp="1"/>
          </p:cNvSpPr>
          <p:nvPr>
            <p:ph type="title"/>
          </p:nvPr>
        </p:nvSpPr>
        <p:spPr>
          <a:xfrm>
            <a:off x="775866" y="0"/>
            <a:ext cx="10871848" cy="891257"/>
          </a:xfrm>
        </p:spPr>
        <p:txBody>
          <a:bodyPr/>
          <a:lstStyle/>
          <a:p>
            <a:r>
              <a:rPr lang="en-US" sz="2500" b="1" dirty="0"/>
              <a:t>single employer vs. joint employer</a:t>
            </a:r>
          </a:p>
        </p:txBody>
      </p:sp>
      <p:sp>
        <p:nvSpPr>
          <p:cNvPr id="8" name="TextBox 7">
            <a:extLst>
              <a:ext uri="{FF2B5EF4-FFF2-40B4-BE49-F238E27FC236}">
                <a16:creationId xmlns:a16="http://schemas.microsoft.com/office/drawing/2014/main" id="{A74AA465-098A-DC4C-B93E-F7B092A380A0}"/>
              </a:ext>
            </a:extLst>
          </p:cNvPr>
          <p:cNvSpPr txBox="1"/>
          <p:nvPr/>
        </p:nvSpPr>
        <p:spPr>
          <a:xfrm>
            <a:off x="6179133" y="1491343"/>
            <a:ext cx="5736771" cy="5201424"/>
          </a:xfrm>
          <a:prstGeom prst="rect">
            <a:avLst/>
          </a:prstGeom>
          <a:noFill/>
        </p:spPr>
        <p:txBody>
          <a:bodyPr wrap="square" rtlCol="0">
            <a:spAutoFit/>
          </a:bodyPr>
          <a:lstStyle/>
          <a:p>
            <a:pPr algn="ctr"/>
            <a:r>
              <a:rPr lang="en-US" sz="2400" u="sng" dirty="0"/>
              <a:t>Joint Employer Doctrine</a:t>
            </a:r>
          </a:p>
          <a:p>
            <a:endParaRPr lang="en-US" sz="2400" dirty="0"/>
          </a:p>
          <a:p>
            <a:pPr marL="285750" indent="-285750">
              <a:buFont typeface="Arial" panose="020B0604020202020204" pitchFamily="34" charset="0"/>
              <a:buChar char="•"/>
            </a:pPr>
            <a:r>
              <a:rPr lang="en-US" sz="2400" dirty="0"/>
              <a:t>Separate entities with distinct ownership and operation</a:t>
            </a:r>
          </a:p>
          <a:p>
            <a:endParaRPr lang="en-US" sz="2400" dirty="0"/>
          </a:p>
          <a:p>
            <a:pPr marL="285750" indent="-285750">
              <a:buFont typeface="Arial" panose="020B0604020202020204" pitchFamily="34" charset="0"/>
              <a:buChar char="•"/>
            </a:pPr>
            <a:r>
              <a:rPr lang="en-US" sz="2400" dirty="0"/>
              <a:t>Joint ventures, contractual relationships, joint business enterprise</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Unrelated businesses functioning as joint employers</a:t>
            </a:r>
          </a:p>
          <a:p>
            <a:endParaRPr lang="en-US" sz="2800" b="1" dirty="0"/>
          </a:p>
          <a:p>
            <a:endParaRPr lang="en-US" sz="2800" dirty="0"/>
          </a:p>
          <a:p>
            <a:endParaRPr lang="en-US" dirty="0"/>
          </a:p>
          <a:p>
            <a:endParaRPr lang="en-US" dirty="0"/>
          </a:p>
        </p:txBody>
      </p:sp>
    </p:spTree>
    <p:extLst>
      <p:ext uri="{BB962C8B-B14F-4D97-AF65-F5344CB8AC3E}">
        <p14:creationId xmlns:p14="http://schemas.microsoft.com/office/powerpoint/2010/main" val="1175397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85B7C-540C-E242-BADC-9833F6E43ACD}"/>
              </a:ext>
            </a:extLst>
          </p:cNvPr>
          <p:cNvSpPr>
            <a:spLocks noGrp="1"/>
          </p:cNvSpPr>
          <p:nvPr>
            <p:ph type="title"/>
          </p:nvPr>
        </p:nvSpPr>
        <p:spPr>
          <a:xfrm>
            <a:off x="728663" y="836104"/>
            <a:ext cx="11044237" cy="964121"/>
          </a:xfrm>
        </p:spPr>
        <p:txBody>
          <a:bodyPr anchor="t">
            <a:normAutofit/>
          </a:bodyPr>
          <a:lstStyle/>
          <a:p>
            <a:r>
              <a:rPr lang="en-US" b="1" dirty="0"/>
              <a:t>Tips to mitigate joint employer liability</a:t>
            </a:r>
            <a:endParaRPr lang="en-US" sz="2200" dirty="0"/>
          </a:p>
        </p:txBody>
      </p:sp>
      <p:sp>
        <p:nvSpPr>
          <p:cNvPr id="3" name="Content Placeholder 2">
            <a:extLst>
              <a:ext uri="{FF2B5EF4-FFF2-40B4-BE49-F238E27FC236}">
                <a16:creationId xmlns:a16="http://schemas.microsoft.com/office/drawing/2014/main" id="{55E86E23-17F6-1242-9772-391C06A661A6}"/>
              </a:ext>
            </a:extLst>
          </p:cNvPr>
          <p:cNvSpPr>
            <a:spLocks noGrp="1"/>
          </p:cNvSpPr>
          <p:nvPr>
            <p:ph idx="1"/>
          </p:nvPr>
        </p:nvSpPr>
        <p:spPr>
          <a:xfrm>
            <a:off x="728663" y="2271713"/>
            <a:ext cx="11044237" cy="4443412"/>
          </a:xfrm>
        </p:spPr>
        <p:txBody>
          <a:bodyPr>
            <a:normAutofit/>
          </a:bodyPr>
          <a:lstStyle/>
          <a:p>
            <a:pPr marL="457200" lvl="0" indent="-457200">
              <a:spcBef>
                <a:spcPts val="1200"/>
              </a:spcBef>
              <a:buFont typeface="+mj-lt"/>
              <a:buAutoNum type="arabicPeriod" startAt="4"/>
            </a:pPr>
            <a:r>
              <a:rPr lang="en-US" sz="2400" dirty="0"/>
              <a:t>Exercise only broad and general “control” over day to day operations.</a:t>
            </a:r>
          </a:p>
          <a:p>
            <a:pPr marL="342900" lvl="0" indent="-342900">
              <a:spcBef>
                <a:spcPts val="1200"/>
              </a:spcBef>
              <a:buFont typeface="+mj-lt"/>
              <a:buAutoNum type="arabicPeriod" startAt="4"/>
            </a:pPr>
            <a:endParaRPr lang="en-US" sz="2400" dirty="0"/>
          </a:p>
          <a:p>
            <a:pPr marL="342900" lvl="0" indent="-342900">
              <a:spcBef>
                <a:spcPts val="1200"/>
              </a:spcBef>
              <a:buFont typeface="+mj-lt"/>
              <a:buAutoNum type="arabicPeriod" startAt="4"/>
            </a:pPr>
            <a:r>
              <a:rPr lang="en-US" sz="2400" dirty="0"/>
              <a:t>If employees of the third-party company become employees of your company, properly document the change in employment.</a:t>
            </a:r>
          </a:p>
          <a:p>
            <a:pPr marL="342900" indent="-342900">
              <a:spcBef>
                <a:spcPts val="1200"/>
              </a:spcBef>
              <a:buFont typeface="+mj-lt"/>
              <a:buAutoNum type="arabicPeriod" startAt="4"/>
            </a:pPr>
            <a:endParaRPr lang="en-US" sz="2400" dirty="0"/>
          </a:p>
          <a:p>
            <a:pPr marL="342900" indent="-342900">
              <a:spcBef>
                <a:spcPts val="1200"/>
              </a:spcBef>
              <a:buFont typeface="+mj-lt"/>
              <a:buAutoNum type="arabicPeriod" startAt="4"/>
            </a:pPr>
            <a:r>
              <a:rPr lang="en-US" sz="2400" dirty="0"/>
              <a:t>Be certain not to represent that employees of the third-party company are your employees.</a:t>
            </a:r>
          </a:p>
          <a:p>
            <a:pPr marL="0" lvl="0" indent="0">
              <a:spcBef>
                <a:spcPts val="1200"/>
              </a:spcBef>
              <a:buNone/>
            </a:pPr>
            <a:endParaRPr lang="en-US" sz="2400" dirty="0"/>
          </a:p>
          <a:p>
            <a:pPr marL="228600" lvl="1" indent="0">
              <a:buNone/>
            </a:pPr>
            <a:endParaRPr lang="en-US" sz="2000" u="sng" dirty="0"/>
          </a:p>
        </p:txBody>
      </p:sp>
    </p:spTree>
    <p:extLst>
      <p:ext uri="{BB962C8B-B14F-4D97-AF65-F5344CB8AC3E}">
        <p14:creationId xmlns:p14="http://schemas.microsoft.com/office/powerpoint/2010/main" val="3279224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85B7C-540C-E242-BADC-9833F6E43ACD}"/>
              </a:ext>
            </a:extLst>
          </p:cNvPr>
          <p:cNvSpPr>
            <a:spLocks noGrp="1"/>
          </p:cNvSpPr>
          <p:nvPr>
            <p:ph type="title"/>
          </p:nvPr>
        </p:nvSpPr>
        <p:spPr>
          <a:xfrm>
            <a:off x="728663" y="836104"/>
            <a:ext cx="11044237" cy="964121"/>
          </a:xfrm>
        </p:spPr>
        <p:txBody>
          <a:bodyPr anchor="t">
            <a:normAutofit/>
          </a:bodyPr>
          <a:lstStyle/>
          <a:p>
            <a:r>
              <a:rPr lang="en-US" b="1" dirty="0"/>
              <a:t>Tips to mitigate joint </a:t>
            </a:r>
            <a:r>
              <a:rPr lang="en-US" b="1"/>
              <a:t>employer liability</a:t>
            </a:r>
            <a:endParaRPr lang="en-US" sz="2200" dirty="0"/>
          </a:p>
        </p:txBody>
      </p:sp>
      <p:sp>
        <p:nvSpPr>
          <p:cNvPr id="3" name="Content Placeholder 2">
            <a:extLst>
              <a:ext uri="{FF2B5EF4-FFF2-40B4-BE49-F238E27FC236}">
                <a16:creationId xmlns:a16="http://schemas.microsoft.com/office/drawing/2014/main" id="{55E86E23-17F6-1242-9772-391C06A661A6}"/>
              </a:ext>
            </a:extLst>
          </p:cNvPr>
          <p:cNvSpPr>
            <a:spLocks noGrp="1"/>
          </p:cNvSpPr>
          <p:nvPr>
            <p:ph idx="1"/>
          </p:nvPr>
        </p:nvSpPr>
        <p:spPr>
          <a:xfrm>
            <a:off x="728663" y="2271713"/>
            <a:ext cx="11044237" cy="4443412"/>
          </a:xfrm>
        </p:spPr>
        <p:txBody>
          <a:bodyPr>
            <a:normAutofit/>
          </a:bodyPr>
          <a:lstStyle/>
          <a:p>
            <a:pPr marL="457200" lvl="0" indent="-457200">
              <a:spcBef>
                <a:spcPts val="1200"/>
              </a:spcBef>
              <a:buFont typeface="+mj-lt"/>
              <a:buAutoNum type="arabicPeriod" startAt="7"/>
            </a:pPr>
            <a:r>
              <a:rPr lang="en-US" sz="2400" dirty="0"/>
              <a:t>Ensure that the third-party company’s handbook applies to its employees, rather than addressing issues with your company policies.</a:t>
            </a:r>
          </a:p>
          <a:p>
            <a:pPr marL="457200" lvl="0" indent="-457200">
              <a:spcBef>
                <a:spcPts val="1200"/>
              </a:spcBef>
              <a:buFont typeface="+mj-lt"/>
              <a:buAutoNum type="arabicPeriod" startAt="7"/>
            </a:pPr>
            <a:endParaRPr lang="en-US" sz="2400" dirty="0"/>
          </a:p>
          <a:p>
            <a:pPr marL="457200" lvl="0" indent="-457200">
              <a:spcBef>
                <a:spcPts val="1200"/>
              </a:spcBef>
              <a:buFont typeface="+mj-lt"/>
              <a:buAutoNum type="arabicPeriod" startAt="7"/>
            </a:pPr>
            <a:r>
              <a:rPr lang="en-US" sz="2400" dirty="0"/>
              <a:t>Be cautious about exercising control over background checks, disciplinary action, setting wages etc.</a:t>
            </a:r>
          </a:p>
          <a:p>
            <a:pPr marL="457200" lvl="0" indent="-457200">
              <a:spcBef>
                <a:spcPts val="1200"/>
              </a:spcBef>
              <a:buFont typeface="+mj-lt"/>
              <a:buAutoNum type="arabicPeriod" startAt="7"/>
            </a:pPr>
            <a:endParaRPr lang="en-US" sz="2400" dirty="0"/>
          </a:p>
          <a:p>
            <a:pPr marL="457200" lvl="0" indent="-457200">
              <a:spcBef>
                <a:spcPts val="1200"/>
              </a:spcBef>
              <a:buFont typeface="+mj-lt"/>
              <a:buAutoNum type="arabicPeriod" startAt="7"/>
            </a:pPr>
            <a:r>
              <a:rPr lang="en-US" sz="2400" dirty="0"/>
              <a:t>Do not exercise detailed supervisory control over the third party’s employees.</a:t>
            </a:r>
          </a:p>
          <a:p>
            <a:pPr marL="228600" lvl="1" indent="0">
              <a:buNone/>
            </a:pPr>
            <a:endParaRPr lang="en-US" sz="2000" u="sng" dirty="0"/>
          </a:p>
        </p:txBody>
      </p:sp>
    </p:spTree>
    <p:extLst>
      <p:ext uri="{BB962C8B-B14F-4D97-AF65-F5344CB8AC3E}">
        <p14:creationId xmlns:p14="http://schemas.microsoft.com/office/powerpoint/2010/main" val="1732836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77973-1ECB-0246-B1DF-B637B4AA5E43}"/>
              </a:ext>
            </a:extLst>
          </p:cNvPr>
          <p:cNvSpPr>
            <a:spLocks noGrp="1"/>
          </p:cNvSpPr>
          <p:nvPr>
            <p:ph type="title"/>
          </p:nvPr>
        </p:nvSpPr>
        <p:spPr/>
        <p:txBody>
          <a:bodyPr/>
          <a:lstStyle/>
          <a:p>
            <a:r>
              <a:rPr lang="en-US" dirty="0"/>
              <a:t>Joint Employer standards:</a:t>
            </a:r>
            <a:br>
              <a:rPr lang="en-US" dirty="0"/>
            </a:br>
            <a:r>
              <a:rPr lang="en-US" dirty="0"/>
              <a:t>anti-discrimination laws</a:t>
            </a:r>
          </a:p>
        </p:txBody>
      </p:sp>
    </p:spTree>
    <p:extLst>
      <p:ext uri="{BB962C8B-B14F-4D97-AF65-F5344CB8AC3E}">
        <p14:creationId xmlns:p14="http://schemas.microsoft.com/office/powerpoint/2010/main" val="2980156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85B7C-540C-E242-BADC-9833F6E43ACD}"/>
              </a:ext>
            </a:extLst>
          </p:cNvPr>
          <p:cNvSpPr>
            <a:spLocks noGrp="1"/>
          </p:cNvSpPr>
          <p:nvPr>
            <p:ph type="title"/>
          </p:nvPr>
        </p:nvSpPr>
        <p:spPr>
          <a:xfrm>
            <a:off x="757238" y="707517"/>
            <a:ext cx="10858500" cy="892683"/>
          </a:xfrm>
        </p:spPr>
        <p:txBody>
          <a:bodyPr anchor="t">
            <a:normAutofit fontScale="90000"/>
          </a:bodyPr>
          <a:lstStyle/>
          <a:p>
            <a:r>
              <a:rPr lang="en-US" b="1" dirty="0"/>
              <a:t>Fifth circuit standard</a:t>
            </a:r>
            <a:br>
              <a:rPr lang="en-US" dirty="0"/>
            </a:br>
            <a:endParaRPr lang="en-US" dirty="0"/>
          </a:p>
        </p:txBody>
      </p:sp>
      <p:sp>
        <p:nvSpPr>
          <p:cNvPr id="3" name="Content Placeholder 2">
            <a:extLst>
              <a:ext uri="{FF2B5EF4-FFF2-40B4-BE49-F238E27FC236}">
                <a16:creationId xmlns:a16="http://schemas.microsoft.com/office/drawing/2014/main" id="{55E86E23-17F6-1242-9772-391C06A661A6}"/>
              </a:ext>
            </a:extLst>
          </p:cNvPr>
          <p:cNvSpPr>
            <a:spLocks noGrp="1"/>
          </p:cNvSpPr>
          <p:nvPr>
            <p:ph idx="1"/>
          </p:nvPr>
        </p:nvSpPr>
        <p:spPr>
          <a:xfrm>
            <a:off x="757238" y="2386013"/>
            <a:ext cx="9203626" cy="4129087"/>
          </a:xfrm>
        </p:spPr>
        <p:txBody>
          <a:bodyPr>
            <a:normAutofit/>
          </a:bodyPr>
          <a:lstStyle/>
          <a:p>
            <a:r>
              <a:rPr lang="en-US" sz="2200" dirty="0"/>
              <a:t>Five Factor Test</a:t>
            </a:r>
          </a:p>
          <a:p>
            <a:r>
              <a:rPr lang="en-US" sz="2200" dirty="0"/>
              <a:t>Retains sufficient control over the terms and conditions of employment</a:t>
            </a:r>
          </a:p>
          <a:p>
            <a:pPr marL="571500" lvl="1" indent="-342900">
              <a:buFont typeface="+mj-lt"/>
              <a:buAutoNum type="arabicPeriod"/>
            </a:pPr>
            <a:r>
              <a:rPr lang="en-US" sz="2000" dirty="0"/>
              <a:t>Hiring and firing</a:t>
            </a:r>
          </a:p>
          <a:p>
            <a:pPr marL="571500" lvl="1" indent="-342900">
              <a:buFont typeface="+mj-lt"/>
              <a:buAutoNum type="arabicPeriod"/>
            </a:pPr>
            <a:r>
              <a:rPr lang="en-US" sz="2000" dirty="0"/>
              <a:t>Disciplinary procedures</a:t>
            </a:r>
          </a:p>
          <a:p>
            <a:pPr marL="571500" lvl="1" indent="-342900">
              <a:buFont typeface="+mj-lt"/>
              <a:buAutoNum type="arabicPeriod"/>
            </a:pPr>
            <a:r>
              <a:rPr lang="en-US" sz="2000" dirty="0"/>
              <a:t>Records of hours, payroll, insurance</a:t>
            </a:r>
          </a:p>
          <a:p>
            <a:pPr marL="571500" lvl="1" indent="-342900">
              <a:buFont typeface="+mj-lt"/>
              <a:buAutoNum type="arabicPeriod"/>
            </a:pPr>
            <a:r>
              <a:rPr lang="en-US" sz="2000" dirty="0"/>
              <a:t>Direct supervision of employee</a:t>
            </a:r>
          </a:p>
          <a:p>
            <a:pPr marL="571500" lvl="1" indent="-342900">
              <a:buFont typeface="+mj-lt"/>
              <a:buAutoNum type="arabicPeriod"/>
            </a:pPr>
            <a:r>
              <a:rPr lang="en-US" sz="2000" dirty="0"/>
              <a:t>Participation in collective bargaining</a:t>
            </a:r>
          </a:p>
          <a:p>
            <a:pPr marL="571500" lvl="1" indent="-342900">
              <a:buFont typeface="+mj-lt"/>
              <a:buAutoNum type="arabicPeriod"/>
            </a:pPr>
            <a:endParaRPr lang="en-US" dirty="0"/>
          </a:p>
          <a:p>
            <a:pPr lvl="1"/>
            <a:endParaRPr lang="en-US" dirty="0"/>
          </a:p>
        </p:txBody>
      </p:sp>
    </p:spTree>
    <p:extLst>
      <p:ext uri="{BB962C8B-B14F-4D97-AF65-F5344CB8AC3E}">
        <p14:creationId xmlns:p14="http://schemas.microsoft.com/office/powerpoint/2010/main" val="33021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85B7C-540C-E242-BADC-9833F6E43ACD}"/>
              </a:ext>
            </a:extLst>
          </p:cNvPr>
          <p:cNvSpPr>
            <a:spLocks noGrp="1"/>
          </p:cNvSpPr>
          <p:nvPr>
            <p:ph type="title"/>
          </p:nvPr>
        </p:nvSpPr>
        <p:spPr>
          <a:xfrm>
            <a:off x="728663" y="836104"/>
            <a:ext cx="11044237" cy="964121"/>
          </a:xfrm>
        </p:spPr>
        <p:txBody>
          <a:bodyPr>
            <a:normAutofit fontScale="90000"/>
          </a:bodyPr>
          <a:lstStyle/>
          <a:p>
            <a:br>
              <a:rPr lang="en-US" b="1" i="1" dirty="0"/>
            </a:br>
            <a:br>
              <a:rPr lang="en-US" b="1" i="1" dirty="0"/>
            </a:br>
            <a:r>
              <a:rPr lang="en-US" b="1" i="1" dirty="0"/>
              <a:t>Burton </a:t>
            </a:r>
            <a:r>
              <a:rPr lang="en-US" b="1" i="1" cap="none" dirty="0"/>
              <a:t>v</a:t>
            </a:r>
            <a:r>
              <a:rPr lang="en-US" b="1" i="1" dirty="0"/>
              <a:t>. Freescale Semiconductor, Inc.</a:t>
            </a:r>
            <a:br>
              <a:rPr lang="en-US" b="1" i="1" dirty="0"/>
            </a:br>
            <a:r>
              <a:rPr lang="en-US" sz="2200" b="1" dirty="0"/>
              <a:t>798 F.3d 222 (5th Cir. 2015)</a:t>
            </a:r>
            <a:br>
              <a:rPr lang="en-US" sz="2200" dirty="0"/>
            </a:br>
            <a:br>
              <a:rPr lang="en-US" dirty="0"/>
            </a:br>
            <a:endParaRPr lang="en-US" dirty="0"/>
          </a:p>
        </p:txBody>
      </p:sp>
      <p:sp>
        <p:nvSpPr>
          <p:cNvPr id="3" name="Content Placeholder 2">
            <a:extLst>
              <a:ext uri="{FF2B5EF4-FFF2-40B4-BE49-F238E27FC236}">
                <a16:creationId xmlns:a16="http://schemas.microsoft.com/office/drawing/2014/main" id="{55E86E23-17F6-1242-9772-391C06A661A6}"/>
              </a:ext>
            </a:extLst>
          </p:cNvPr>
          <p:cNvSpPr>
            <a:spLocks noGrp="1"/>
          </p:cNvSpPr>
          <p:nvPr>
            <p:ph idx="1"/>
          </p:nvPr>
        </p:nvSpPr>
        <p:spPr>
          <a:xfrm>
            <a:off x="728663" y="2271713"/>
            <a:ext cx="11044237" cy="4129087"/>
          </a:xfrm>
        </p:spPr>
        <p:txBody>
          <a:bodyPr>
            <a:normAutofit/>
          </a:bodyPr>
          <a:lstStyle/>
          <a:p>
            <a:pPr marL="228600" lvl="1" indent="0">
              <a:buNone/>
            </a:pPr>
            <a:endParaRPr lang="en-US" sz="2400" u="sng" dirty="0"/>
          </a:p>
          <a:p>
            <a:pPr marL="228600" lvl="1" indent="0">
              <a:buNone/>
            </a:pPr>
            <a:r>
              <a:rPr lang="en-US" sz="2400" dirty="0"/>
              <a:t>A staffing agency is liable for the discriminatory conduct of its joint-employer client if it participates in the discrimination, or if it knows or should have known of the client’s discrimination but fails to take corrective measures within its control. </a:t>
            </a:r>
          </a:p>
        </p:txBody>
      </p:sp>
    </p:spTree>
    <p:extLst>
      <p:ext uri="{BB962C8B-B14F-4D97-AF65-F5344CB8AC3E}">
        <p14:creationId xmlns:p14="http://schemas.microsoft.com/office/powerpoint/2010/main" val="1357509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85B7C-540C-E242-BADC-9833F6E43ACD}"/>
              </a:ext>
            </a:extLst>
          </p:cNvPr>
          <p:cNvSpPr>
            <a:spLocks noGrp="1"/>
          </p:cNvSpPr>
          <p:nvPr>
            <p:ph type="title"/>
          </p:nvPr>
        </p:nvSpPr>
        <p:spPr>
          <a:xfrm>
            <a:off x="728663" y="836104"/>
            <a:ext cx="11044237" cy="964121"/>
          </a:xfrm>
        </p:spPr>
        <p:txBody>
          <a:bodyPr anchor="ctr">
            <a:normAutofit fontScale="90000"/>
          </a:bodyPr>
          <a:lstStyle/>
          <a:p>
            <a:br>
              <a:rPr lang="en-US" b="1" i="1" dirty="0"/>
            </a:br>
            <a:r>
              <a:rPr lang="en-US" b="1" i="1" dirty="0"/>
              <a:t>Nicholson </a:t>
            </a:r>
            <a:r>
              <a:rPr lang="en-US" b="1" i="1" cap="none" dirty="0"/>
              <a:t>v</a:t>
            </a:r>
            <a:r>
              <a:rPr lang="en-US" b="1" i="1" dirty="0"/>
              <a:t>. Securitas Security Services, Inc.</a:t>
            </a:r>
            <a:br>
              <a:rPr lang="en-US" b="1" i="1" dirty="0"/>
            </a:br>
            <a:r>
              <a:rPr lang="en-US" sz="2200" b="1" dirty="0"/>
              <a:t>830 F.3d 186 (5th Cir. 2016)</a:t>
            </a:r>
            <a:br>
              <a:rPr lang="en-US" sz="2200" dirty="0"/>
            </a:br>
            <a:endParaRPr lang="en-US" sz="2200" dirty="0"/>
          </a:p>
        </p:txBody>
      </p:sp>
      <p:sp>
        <p:nvSpPr>
          <p:cNvPr id="3" name="Content Placeholder 2">
            <a:extLst>
              <a:ext uri="{FF2B5EF4-FFF2-40B4-BE49-F238E27FC236}">
                <a16:creationId xmlns:a16="http://schemas.microsoft.com/office/drawing/2014/main" id="{55E86E23-17F6-1242-9772-391C06A661A6}"/>
              </a:ext>
            </a:extLst>
          </p:cNvPr>
          <p:cNvSpPr>
            <a:spLocks noGrp="1"/>
          </p:cNvSpPr>
          <p:nvPr>
            <p:ph idx="1"/>
          </p:nvPr>
        </p:nvSpPr>
        <p:spPr>
          <a:xfrm>
            <a:off x="728663" y="2271713"/>
            <a:ext cx="11044237" cy="4129087"/>
          </a:xfrm>
        </p:spPr>
        <p:txBody>
          <a:bodyPr>
            <a:normAutofit/>
          </a:bodyPr>
          <a:lstStyle/>
          <a:p>
            <a:pPr marL="228600" lvl="1" indent="0">
              <a:buNone/>
            </a:pPr>
            <a:endParaRPr lang="en-US" sz="2400" u="sng" dirty="0"/>
          </a:p>
          <a:p>
            <a:pPr marL="228600" lvl="1" indent="0">
              <a:buNone/>
            </a:pPr>
            <a:r>
              <a:rPr lang="en-US" sz="2400" dirty="0"/>
              <a:t>The “right to control test” is not implicated when there is an admission by a defendant of employment.  </a:t>
            </a:r>
          </a:p>
          <a:p>
            <a:pPr marL="228600" lvl="1" indent="0">
              <a:buNone/>
            </a:pPr>
            <a:endParaRPr lang="en-US" sz="2400" dirty="0"/>
          </a:p>
          <a:p>
            <a:pPr marL="228600" lvl="1" indent="0">
              <a:buNone/>
            </a:pPr>
            <a:r>
              <a:rPr lang="en-US" sz="2400" dirty="0"/>
              <a:t>A showing that the alleged joint employer (1) failed to investigate the circumstances of client’s request to remove the employee from the assignment; and (2) deviated from its standard company practices by not investigating why employer-client wanted employee removed can create a fact issue sufficient to survive summary judgment.</a:t>
            </a:r>
          </a:p>
        </p:txBody>
      </p:sp>
    </p:spTree>
    <p:extLst>
      <p:ext uri="{BB962C8B-B14F-4D97-AF65-F5344CB8AC3E}">
        <p14:creationId xmlns:p14="http://schemas.microsoft.com/office/powerpoint/2010/main" val="3520819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85B7C-540C-E242-BADC-9833F6E43ACD}"/>
              </a:ext>
            </a:extLst>
          </p:cNvPr>
          <p:cNvSpPr>
            <a:spLocks noGrp="1"/>
          </p:cNvSpPr>
          <p:nvPr>
            <p:ph type="title"/>
          </p:nvPr>
        </p:nvSpPr>
        <p:spPr>
          <a:xfrm>
            <a:off x="728663" y="836104"/>
            <a:ext cx="11044237" cy="964121"/>
          </a:xfrm>
        </p:spPr>
        <p:txBody>
          <a:bodyPr>
            <a:normAutofit fontScale="90000"/>
          </a:bodyPr>
          <a:lstStyle/>
          <a:p>
            <a:r>
              <a:rPr lang="en-US" sz="2400" b="1" i="1" dirty="0"/>
              <a:t>Equal Employment Opportunity Comm’n </a:t>
            </a:r>
            <a:r>
              <a:rPr lang="en-US" sz="2400" b="1" i="1" cap="none" dirty="0"/>
              <a:t>v</a:t>
            </a:r>
            <a:r>
              <a:rPr lang="en-US" sz="2400" b="1" i="1" dirty="0"/>
              <a:t>. S&amp;B Indus., Inc.</a:t>
            </a:r>
            <a:br>
              <a:rPr lang="en-US" sz="2200" b="1" i="1" dirty="0"/>
            </a:br>
            <a:r>
              <a:rPr lang="en-US" sz="2200" b="1" dirty="0"/>
              <a:t>2016 WL 7178969, </a:t>
            </a:r>
            <a:r>
              <a:rPr lang="en-US" sz="2200" b="1" cap="none" dirty="0"/>
              <a:t>at</a:t>
            </a:r>
            <a:r>
              <a:rPr lang="en-US" sz="2200" b="1" dirty="0"/>
              <a:t> *8 (N.D. Tex. Dec. 8, 2016)</a:t>
            </a:r>
            <a:r>
              <a:rPr lang="en-US" sz="2200" dirty="0"/>
              <a:t> </a:t>
            </a:r>
          </a:p>
        </p:txBody>
      </p:sp>
      <p:sp>
        <p:nvSpPr>
          <p:cNvPr id="3" name="Content Placeholder 2">
            <a:extLst>
              <a:ext uri="{FF2B5EF4-FFF2-40B4-BE49-F238E27FC236}">
                <a16:creationId xmlns:a16="http://schemas.microsoft.com/office/drawing/2014/main" id="{55E86E23-17F6-1242-9772-391C06A661A6}"/>
              </a:ext>
            </a:extLst>
          </p:cNvPr>
          <p:cNvSpPr>
            <a:spLocks noGrp="1"/>
          </p:cNvSpPr>
          <p:nvPr>
            <p:ph idx="1"/>
          </p:nvPr>
        </p:nvSpPr>
        <p:spPr>
          <a:xfrm>
            <a:off x="728663" y="2271713"/>
            <a:ext cx="11044237" cy="4129087"/>
          </a:xfrm>
        </p:spPr>
        <p:txBody>
          <a:bodyPr>
            <a:normAutofit/>
          </a:bodyPr>
          <a:lstStyle/>
          <a:p>
            <a:pPr marL="228600" lvl="1" indent="0">
              <a:buNone/>
            </a:pPr>
            <a:endParaRPr lang="en-US" sz="2400" u="sng" dirty="0"/>
          </a:p>
          <a:p>
            <a:pPr marL="228600" lvl="1" indent="0">
              <a:buNone/>
            </a:pPr>
            <a:r>
              <a:rPr lang="en-US" sz="2400" dirty="0"/>
              <a:t>Evidence that the alleged joint employer (1) had authority to hire and fire with respect to assignments at its location; and (2) directly supervised employees in the production line was sufficient to create a fact issue sufficient to survive summary judgment.</a:t>
            </a:r>
          </a:p>
        </p:txBody>
      </p:sp>
    </p:spTree>
    <p:extLst>
      <p:ext uri="{BB962C8B-B14F-4D97-AF65-F5344CB8AC3E}">
        <p14:creationId xmlns:p14="http://schemas.microsoft.com/office/powerpoint/2010/main" val="1675933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85B7C-540C-E242-BADC-9833F6E43ACD}"/>
              </a:ext>
            </a:extLst>
          </p:cNvPr>
          <p:cNvSpPr>
            <a:spLocks noGrp="1"/>
          </p:cNvSpPr>
          <p:nvPr>
            <p:ph type="title"/>
          </p:nvPr>
        </p:nvSpPr>
        <p:spPr>
          <a:xfrm>
            <a:off x="757238" y="964692"/>
            <a:ext cx="10858500" cy="892683"/>
          </a:xfrm>
        </p:spPr>
        <p:txBody>
          <a:bodyPr>
            <a:normAutofit fontScale="90000"/>
          </a:bodyPr>
          <a:lstStyle/>
          <a:p>
            <a:r>
              <a:rPr lang="en-US" b="1" dirty="0"/>
              <a:t>Other circuits</a:t>
            </a:r>
            <a:br>
              <a:rPr lang="en-US" dirty="0"/>
            </a:br>
            <a:endParaRPr lang="en-US" dirty="0"/>
          </a:p>
        </p:txBody>
      </p:sp>
      <p:sp>
        <p:nvSpPr>
          <p:cNvPr id="3" name="Content Placeholder 2">
            <a:extLst>
              <a:ext uri="{FF2B5EF4-FFF2-40B4-BE49-F238E27FC236}">
                <a16:creationId xmlns:a16="http://schemas.microsoft.com/office/drawing/2014/main" id="{55E86E23-17F6-1242-9772-391C06A661A6}"/>
              </a:ext>
            </a:extLst>
          </p:cNvPr>
          <p:cNvSpPr>
            <a:spLocks noGrp="1"/>
          </p:cNvSpPr>
          <p:nvPr>
            <p:ph idx="1"/>
          </p:nvPr>
        </p:nvSpPr>
        <p:spPr>
          <a:xfrm>
            <a:off x="757238" y="2386013"/>
            <a:ext cx="10858500" cy="4129087"/>
          </a:xfrm>
        </p:spPr>
        <p:txBody>
          <a:bodyPr>
            <a:normAutofit/>
          </a:bodyPr>
          <a:lstStyle/>
          <a:p>
            <a:r>
              <a:rPr lang="en-US" sz="2800" i="1" dirty="0" err="1"/>
              <a:t>Faush</a:t>
            </a:r>
            <a:r>
              <a:rPr lang="en-US" sz="2800" i="1" dirty="0"/>
              <a:t> v. Tuesday Morning, Inc.</a:t>
            </a:r>
            <a:r>
              <a:rPr lang="en-US" sz="2800" dirty="0"/>
              <a:t>, 808 F.3d 208 (3rd Cir. 2015) </a:t>
            </a:r>
          </a:p>
          <a:p>
            <a:pPr marL="0" indent="0">
              <a:buNone/>
            </a:pPr>
            <a:endParaRPr lang="en-US" sz="2800" dirty="0"/>
          </a:p>
          <a:p>
            <a:r>
              <a:rPr lang="en-US" sz="2800" i="1" dirty="0"/>
              <a:t>Butler v. Drive Automotive Industries of America, Inc.</a:t>
            </a:r>
            <a:r>
              <a:rPr lang="en-US" sz="2800" dirty="0"/>
              <a:t>, 793 F.3d 404 (4th Cir. 2015)</a:t>
            </a:r>
          </a:p>
          <a:p>
            <a:pPr marL="0" indent="0">
              <a:buNone/>
            </a:pPr>
            <a:endParaRPr lang="en-US" sz="2800" dirty="0"/>
          </a:p>
          <a:p>
            <a:r>
              <a:rPr lang="en-US" sz="2800" i="1" dirty="0"/>
              <a:t>Love v. JP Cullen &amp; Sons, Inc.</a:t>
            </a:r>
            <a:r>
              <a:rPr lang="en-US" sz="2800" dirty="0"/>
              <a:t>, 779 F.3d 697 (7th Cir. 2015)</a:t>
            </a:r>
          </a:p>
          <a:p>
            <a:pPr marL="571500" lvl="1" indent="-342900">
              <a:buFont typeface="+mj-lt"/>
              <a:buAutoNum type="arabicPeriod"/>
            </a:pPr>
            <a:endParaRPr lang="en-US" dirty="0"/>
          </a:p>
          <a:p>
            <a:pPr lvl="1"/>
            <a:endParaRPr lang="en-US" dirty="0"/>
          </a:p>
        </p:txBody>
      </p:sp>
    </p:spTree>
    <p:extLst>
      <p:ext uri="{BB962C8B-B14F-4D97-AF65-F5344CB8AC3E}">
        <p14:creationId xmlns:p14="http://schemas.microsoft.com/office/powerpoint/2010/main" val="2920441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85B7C-540C-E242-BADC-9833F6E43ACD}"/>
              </a:ext>
            </a:extLst>
          </p:cNvPr>
          <p:cNvSpPr>
            <a:spLocks noGrp="1"/>
          </p:cNvSpPr>
          <p:nvPr>
            <p:ph type="title"/>
          </p:nvPr>
        </p:nvSpPr>
        <p:spPr>
          <a:xfrm>
            <a:off x="728663" y="836104"/>
            <a:ext cx="11044237" cy="964121"/>
          </a:xfrm>
        </p:spPr>
        <p:txBody>
          <a:bodyPr anchor="t">
            <a:normAutofit fontScale="90000"/>
          </a:bodyPr>
          <a:lstStyle/>
          <a:p>
            <a:r>
              <a:rPr lang="en-US" b="1" i="1" dirty="0" err="1"/>
              <a:t>Faush</a:t>
            </a:r>
            <a:r>
              <a:rPr lang="en-US" b="1" i="1" dirty="0"/>
              <a:t> </a:t>
            </a:r>
            <a:r>
              <a:rPr lang="en-US" b="1" i="1" cap="none" dirty="0"/>
              <a:t>v</a:t>
            </a:r>
            <a:r>
              <a:rPr lang="en-US" b="1" i="1" dirty="0"/>
              <a:t>. Tuesday Morning, Inc.</a:t>
            </a:r>
            <a:br>
              <a:rPr lang="en-US" b="1" i="1" dirty="0"/>
            </a:br>
            <a:r>
              <a:rPr lang="en-US" sz="2200" b="1" dirty="0"/>
              <a:t>808 F.3d 208 (3rd Cir. 2015) </a:t>
            </a:r>
            <a:br>
              <a:rPr lang="en-US" sz="2400" dirty="0"/>
            </a:br>
            <a:endParaRPr lang="en-US" sz="2400" dirty="0"/>
          </a:p>
        </p:txBody>
      </p:sp>
      <p:sp>
        <p:nvSpPr>
          <p:cNvPr id="3" name="Content Placeholder 2">
            <a:extLst>
              <a:ext uri="{FF2B5EF4-FFF2-40B4-BE49-F238E27FC236}">
                <a16:creationId xmlns:a16="http://schemas.microsoft.com/office/drawing/2014/main" id="{55E86E23-17F6-1242-9772-391C06A661A6}"/>
              </a:ext>
            </a:extLst>
          </p:cNvPr>
          <p:cNvSpPr>
            <a:spLocks noGrp="1"/>
          </p:cNvSpPr>
          <p:nvPr>
            <p:ph idx="1"/>
          </p:nvPr>
        </p:nvSpPr>
        <p:spPr>
          <a:xfrm>
            <a:off x="728663" y="2271713"/>
            <a:ext cx="11044237" cy="4129087"/>
          </a:xfrm>
        </p:spPr>
        <p:txBody>
          <a:bodyPr>
            <a:normAutofit/>
          </a:bodyPr>
          <a:lstStyle/>
          <a:p>
            <a:pPr marL="228600" lvl="1" indent="0">
              <a:buNone/>
            </a:pPr>
            <a:endParaRPr lang="en-US" sz="2400" u="sng" dirty="0"/>
          </a:p>
          <a:p>
            <a:pPr marL="228600" lvl="1" indent="0">
              <a:buNone/>
            </a:pPr>
            <a:r>
              <a:rPr lang="en-US" sz="2400" dirty="0"/>
              <a:t>Reversed district court’s award of summary judgment based on evidence that the alleged joint employer (1) reviewed and approved employee timecards; (2) could be required to pay overtime; (3) was responsible for directing and supervising employees; (4) provided training, equipment and materials; (5) assigned tasks; and (5) work was no different than Tuesday Morning employees. </a:t>
            </a:r>
          </a:p>
        </p:txBody>
      </p:sp>
    </p:spTree>
    <p:extLst>
      <p:ext uri="{BB962C8B-B14F-4D97-AF65-F5344CB8AC3E}">
        <p14:creationId xmlns:p14="http://schemas.microsoft.com/office/powerpoint/2010/main" val="287633918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153</TotalTime>
  <Words>1271</Words>
  <Application>Microsoft Macintosh PowerPoint</Application>
  <PresentationFormat>Widescreen</PresentationFormat>
  <Paragraphs>134</Paragraphs>
  <Slides>21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Gill Sans MT</vt:lpstr>
      <vt:lpstr>Parcel</vt:lpstr>
      <vt:lpstr>Joint Employer Liability</vt:lpstr>
      <vt:lpstr>single employer vs. joint employer</vt:lpstr>
      <vt:lpstr>Joint Employer standards: anti-discrimination laws</vt:lpstr>
      <vt:lpstr>Fifth circuit standard </vt:lpstr>
      <vt:lpstr>  Burton v. Freescale Semiconductor, Inc. 798 F.3d 222 (5th Cir. 2015)  </vt:lpstr>
      <vt:lpstr> Nicholson v. Securitas Security Services, Inc. 830 F.3d 186 (5th Cir. 2016) </vt:lpstr>
      <vt:lpstr>Equal Employment Opportunity Comm’n v. S&amp;B Indus., Inc. 2016 WL 7178969, at *8 (N.D. Tex. Dec. 8, 2016) </vt:lpstr>
      <vt:lpstr>Other circuits </vt:lpstr>
      <vt:lpstr>Faush v. Tuesday Morning, Inc. 808 F.3d 208 (3rd Cir. 2015)  </vt:lpstr>
      <vt:lpstr>Butler v. Drive Automotive Industries of America, Inc. 793 F.3d 404 (4th Cir. 2015)  </vt:lpstr>
      <vt:lpstr>Love v. JP Cullen &amp; Sons, Inc. 779 F.3d 697 (7th Cir. 2015)  </vt:lpstr>
      <vt:lpstr>Joint Employer standards: Fair Labor standards act</vt:lpstr>
      <vt:lpstr>Circuit split</vt:lpstr>
      <vt:lpstr>Salinas v. J.I. General Contractors, Inc. 848 F.3d 125 (4th Cir. 2017) </vt:lpstr>
      <vt:lpstr>Hall v. DIRECTTV 846 F.3d 757 (4th Cir. 2017) </vt:lpstr>
      <vt:lpstr>Joint Employer standards: national labor relations board</vt:lpstr>
      <vt:lpstr>National labor relations board</vt:lpstr>
      <vt:lpstr>National labor relations board</vt:lpstr>
      <vt:lpstr>Tips to mitigate joint employer liability</vt:lpstr>
      <vt:lpstr>Tips to mitigate joint employer liability</vt:lpstr>
      <vt:lpstr>Tips to mitigate joint employer liability</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Joint Employer </dc:title>
  <dc:creator>Courtney Perez</dc:creator>
  <cp:lastModifiedBy>Courtney Perez</cp:lastModifiedBy>
  <cp:revision>20</cp:revision>
  <dcterms:created xsi:type="dcterms:W3CDTF">2018-06-15T13:31:09Z</dcterms:created>
  <dcterms:modified xsi:type="dcterms:W3CDTF">2018-09-07T15:50:57Z</dcterms:modified>
</cp:coreProperties>
</file>